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57" r:id="rId2"/>
    <p:sldMasterId id="2147483659" r:id="rId3"/>
  </p:sldMasterIdLst>
  <p:notesMasterIdLst>
    <p:notesMasterId r:id="rId53"/>
  </p:notesMasterIdLst>
  <p:sldIdLst>
    <p:sldId id="256" r:id="rId4"/>
    <p:sldId id="257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312" r:id="rId13"/>
    <p:sldId id="267" r:id="rId14"/>
    <p:sldId id="274" r:id="rId15"/>
    <p:sldId id="268" r:id="rId16"/>
    <p:sldId id="271" r:id="rId17"/>
    <p:sldId id="272" r:id="rId18"/>
    <p:sldId id="273" r:id="rId19"/>
    <p:sldId id="291" r:id="rId20"/>
    <p:sldId id="282" r:id="rId21"/>
    <p:sldId id="283" r:id="rId22"/>
    <p:sldId id="284" r:id="rId23"/>
    <p:sldId id="286" r:id="rId24"/>
    <p:sldId id="288" r:id="rId25"/>
    <p:sldId id="313" r:id="rId26"/>
    <p:sldId id="289" r:id="rId27"/>
    <p:sldId id="293" r:id="rId28"/>
    <p:sldId id="275" r:id="rId29"/>
    <p:sldId id="276" r:id="rId30"/>
    <p:sldId id="277" r:id="rId31"/>
    <p:sldId id="278" r:id="rId32"/>
    <p:sldId id="297" r:id="rId33"/>
    <p:sldId id="279" r:id="rId34"/>
    <p:sldId id="296" r:id="rId35"/>
    <p:sldId id="280" r:id="rId36"/>
    <p:sldId id="298" r:id="rId37"/>
    <p:sldId id="281" r:id="rId38"/>
    <p:sldId id="299" r:id="rId39"/>
    <p:sldId id="294" r:id="rId40"/>
    <p:sldId id="295" r:id="rId41"/>
    <p:sldId id="301" r:id="rId42"/>
    <p:sldId id="302" r:id="rId43"/>
    <p:sldId id="306" r:id="rId44"/>
    <p:sldId id="300" r:id="rId45"/>
    <p:sldId id="310" r:id="rId46"/>
    <p:sldId id="308" r:id="rId47"/>
    <p:sldId id="304" r:id="rId48"/>
    <p:sldId id="309" r:id="rId49"/>
    <p:sldId id="307" r:id="rId50"/>
    <p:sldId id="311" r:id="rId51"/>
    <p:sldId id="259" r:id="rId52"/>
  </p:sldIdLst>
  <p:sldSz cx="9144000" cy="6858000" type="screen4x3"/>
  <p:notesSz cx="6797675" cy="9926638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D26D"/>
    <a:srgbClr val="C4BFFF"/>
    <a:srgbClr val="FFFFD6"/>
    <a:srgbClr val="FFE8B4"/>
    <a:srgbClr val="9FB1FC"/>
    <a:srgbClr val="FFFC87"/>
    <a:srgbClr val="6699FF"/>
    <a:srgbClr val="FFFFCC"/>
    <a:srgbClr val="00698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03" autoAdjust="0"/>
    <p:restoredTop sz="91545" autoAdjust="0"/>
  </p:normalViewPr>
  <p:slideViewPr>
    <p:cSldViewPr>
      <p:cViewPr>
        <p:scale>
          <a:sx n="105" d="100"/>
          <a:sy n="105" d="100"/>
        </p:scale>
        <p:origin x="-845" y="2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" y="744538"/>
            <a:ext cx="3968750" cy="29765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1638" y="4025900"/>
            <a:ext cx="5994400" cy="515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A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7884230-34D9-4471-9399-5E5375172E0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283902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DOIs, Provenance &amp; Vocabs</a:t>
            </a:r>
            <a:endParaRPr lang="en-AU" b="0"/>
          </a:p>
        </p:txBody>
      </p:sp>
    </p:spTree>
    <p:extLst>
      <p:ext uri="{BB962C8B-B14F-4D97-AF65-F5344CB8AC3E}">
        <p14:creationId xmlns:p14="http://schemas.microsoft.com/office/powerpoint/2010/main" val="707940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4363" y="1860550"/>
            <a:ext cx="7916862" cy="549275"/>
          </a:xfrm>
        </p:spPr>
        <p:txBody>
          <a:bodyPr lIns="90000" tIns="46800" rIns="90000" bIns="46800"/>
          <a:lstStyle>
            <a:lvl1pPr>
              <a:defRPr sz="3000">
                <a:solidFill>
                  <a:srgbClr val="4D4D4D"/>
                </a:solidFill>
              </a:defRPr>
            </a:lvl1pPr>
          </a:lstStyle>
          <a:p>
            <a:pPr lvl="0"/>
            <a:r>
              <a:rPr lang="en-AU" noProof="0"/>
              <a:t>Click to edit Master Title style</a:t>
            </a:r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482850"/>
            <a:ext cx="7916862" cy="396875"/>
          </a:xfrm>
        </p:spPr>
        <p:txBody>
          <a:bodyPr lIns="90000" tIns="46800" rIns="90000" bIns="46800">
            <a:spAutoFit/>
          </a:bodyPr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en-AU" noProof="0"/>
              <a:t>Click to edit Master Author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DOIs, Provenance &amp; Vocabs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87062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2580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409825"/>
            <a:ext cx="8229600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1860550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635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5084763"/>
            <a:ext cx="8208962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eaLnBrk="1" hangingPunct="1">
              <a:lnSpc>
                <a:spcPct val="80000"/>
              </a:lnSpc>
              <a:spcBef>
                <a:spcPct val="50000"/>
              </a:spcBef>
              <a:defRPr sz="1700" b="1">
                <a:solidFill>
                  <a:srgbClr val="4D4D4D"/>
                </a:solidFill>
              </a:defRPr>
            </a:lvl1pPr>
          </a:lstStyle>
          <a:p>
            <a:r>
              <a:rPr lang="en-AU"/>
              <a:t>DOIs, Provenance &amp; Vocabs</a:t>
            </a:r>
            <a:endParaRPr lang="en-AU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1" r:id="rId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50000"/>
        </a:spcBef>
        <a:spcAft>
          <a:spcPct val="0"/>
        </a:spcAft>
        <a:defRPr sz="2200">
          <a:solidFill>
            <a:srgbClr val="4D4D4D"/>
          </a:solidFill>
          <a:latin typeface="+mn-lt"/>
          <a:ea typeface="+mn-ea"/>
          <a:cs typeface="+mn-cs"/>
        </a:defRPr>
      </a:lvl1pPr>
      <a:lvl2pPr marL="447675" indent="-268288" algn="l" rtl="0" eaLnBrk="1" fontAlgn="base" hangingPunct="1">
        <a:spcBef>
          <a:spcPct val="50000"/>
        </a:spcBef>
        <a:spcAft>
          <a:spcPct val="0"/>
        </a:spcAft>
        <a:buChar char="•"/>
        <a:defRPr sz="2200">
          <a:solidFill>
            <a:srgbClr val="4D4D4D"/>
          </a:solidFill>
          <a:latin typeface="+mn-lt"/>
        </a:defRPr>
      </a:lvl2pPr>
      <a:lvl3pPr marL="895350" indent="-265113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3pPr>
      <a:lvl4pPr marL="1344613" indent="-268288" algn="l" rtl="0" eaLnBrk="1" fontAlgn="base" hangingPunct="1">
        <a:spcBef>
          <a:spcPct val="25000"/>
        </a:spcBef>
        <a:spcAft>
          <a:spcPct val="0"/>
        </a:spcAft>
        <a:buChar char="•"/>
        <a:defRPr sz="2000">
          <a:solidFill>
            <a:srgbClr val="4D4D4D"/>
          </a:solidFill>
          <a:latin typeface="+mn-lt"/>
        </a:defRPr>
      </a:lvl4pPr>
      <a:lvl5pPr marL="17922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5pPr>
      <a:lvl6pPr marL="22494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6pPr>
      <a:lvl7pPr marL="27066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7pPr>
      <a:lvl8pPr marL="31638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8pPr>
      <a:lvl9pPr marL="3621088" indent="-268288" algn="l" rtl="0" eaLnBrk="1" fontAlgn="base" hangingPunct="1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dirty="0"/>
              <a:t>Click to edit Master Title style</a:t>
            </a:r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81075"/>
            <a:ext cx="8229600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/>
              <a:t>Click to edit Master Text styles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84663" y="6459538"/>
            <a:ext cx="475138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50000"/>
              </a:spcBef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AU"/>
              <a:t>DOIs, Provenance &amp; Vocabs</a:t>
            </a:r>
            <a:endParaRPr lang="en-A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71" r:id="rId2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600" b="1">
          <a:solidFill>
            <a:srgbClr val="006983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9pPr>
    </p:titleStyle>
    <p:bodyStyle>
      <a:lvl1pPr algn="l" rtl="0" fontAlgn="base">
        <a:spcBef>
          <a:spcPct val="50000"/>
        </a:spcBef>
        <a:spcAft>
          <a:spcPct val="0"/>
        </a:spcAft>
        <a:defRPr sz="2200">
          <a:solidFill>
            <a:srgbClr val="4D4D4D"/>
          </a:solidFill>
          <a:latin typeface="+mn-lt"/>
          <a:ea typeface="+mn-ea"/>
          <a:cs typeface="+mn-cs"/>
        </a:defRPr>
      </a:lvl1pPr>
      <a:lvl2pPr marL="447675" indent="-268288" algn="l" rtl="0" fontAlgn="base">
        <a:spcBef>
          <a:spcPct val="50000"/>
        </a:spcBef>
        <a:spcAft>
          <a:spcPct val="0"/>
        </a:spcAft>
        <a:buChar char="•"/>
        <a:defRPr sz="2200">
          <a:solidFill>
            <a:srgbClr val="4D4D4D"/>
          </a:solidFill>
          <a:latin typeface="+mn-lt"/>
        </a:defRPr>
      </a:lvl2pPr>
      <a:lvl3pPr marL="895350" indent="-26828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3pPr>
      <a:lvl4pPr marL="1350963" indent="-271463" algn="l" rtl="0" fontAlgn="base">
        <a:spcBef>
          <a:spcPct val="25000"/>
        </a:spcBef>
        <a:spcAft>
          <a:spcPct val="0"/>
        </a:spcAft>
        <a:buChar char="•"/>
        <a:defRPr sz="2000">
          <a:solidFill>
            <a:srgbClr val="4D4D4D"/>
          </a:solidFill>
          <a:latin typeface="+mn-lt"/>
        </a:defRPr>
      </a:lvl4pPr>
      <a:lvl5pPr marL="17922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rgbClr val="4D4D4D"/>
          </a:solidFill>
          <a:latin typeface="+mn-lt"/>
        </a:defRPr>
      </a:lvl5pPr>
      <a:lvl6pPr marL="22494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6pPr>
      <a:lvl7pPr marL="27066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7pPr>
      <a:lvl8pPr marL="31638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8pPr>
      <a:lvl9pPr marL="3621088" indent="-261938" algn="l" rtl="0" fontAlgn="base">
        <a:spcBef>
          <a:spcPct val="25000"/>
        </a:spcBef>
        <a:spcAft>
          <a:spcPct val="0"/>
        </a:spcAft>
        <a:buFont typeface="Arial" charset="0"/>
        <a:buChar char="–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4363" y="1860550"/>
            <a:ext cx="82296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/>
              <a:t>Click to edit Master Title Style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2482850"/>
            <a:ext cx="8229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/>
              <a:t>Click to edit Master Author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81" r:id="rId2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4D4D4D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20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atacon.org/2016/sessions/53/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atacon.org/2016/sessions/53/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atacon.org/2016/sessions/53/" TargetMode="Externa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atacon.org/2016/sessions/53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atacon.org/2016/sessions/53/" TargetMode="Externa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atacon.org/2016/sessions/53/" TargetMode="Externa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atacon.org/2016/sessions/53/" TargetMode="Externa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atacon.org/2016/sessions/53/" TargetMode="Externa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atacon.org/2016/sessions/53/" TargetMode="Externa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atacon.org/2016/sessions/53/" TargetMode="Externa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atacon.org/2016/sessions/53/" TargetMode="Externa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atacon.org/2016/sessions/53/" TargetMode="Externa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d-alliance.org/groups/provenance-patterns-wg" TargetMode="Externa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d-alliance.org/groups/provenance-patterns-wg" TargetMode="Externa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patterns.promsns.org/pattern/4" TargetMode="External"/><Relationship Id="rId2" Type="http://schemas.openxmlformats.org/officeDocument/2006/relationships/hyperlink" Target="https://www.rd-alliance.org/groups/provenance-patterns-wg" TargetMode="Externa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patterns.promsns.org/pattern/4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patterns.promsns.org/pattern/4" TargetMode="External"/><Relationship Id="rId2" Type="http://schemas.openxmlformats.org/officeDocument/2006/relationships/hyperlink" Target="https://www.rd-alliance.org/groups/provenance-patterns-wg" TargetMode="Externa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d-alliance.org/groups/provenance-patterns-wg" TargetMode="External"/><Relationship Id="rId2" Type="http://schemas.openxmlformats.org/officeDocument/2006/relationships/hyperlink" Target="mailto:nicholas.car@ga.gov.a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atterns.promsns.org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atacon.org/2016/sessions/53/paper/47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atacon.org/2016/sessions/53/paper/47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atacon.org/2016/sessions/53/paper/47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atacon.org/2016/sessions/53/paper/47/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romsns.org/repo/prov-data-fitness" TargetMode="External"/><Relationship Id="rId2" Type="http://schemas.openxmlformats.org/officeDocument/2006/relationships/hyperlink" Target="http://www.scidatacon.org/2016/sessions/53/paper/47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4363" y="1860550"/>
            <a:ext cx="7916862" cy="1017844"/>
          </a:xfrm>
        </p:spPr>
        <p:txBody>
          <a:bodyPr/>
          <a:lstStyle/>
          <a:p>
            <a:r>
              <a:rPr lang="en-US" dirty="0"/>
              <a:t>Data Reuse Fitness Assessment Using Provenance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188" y="2960117"/>
            <a:ext cx="7916862" cy="863955"/>
          </a:xfrm>
        </p:spPr>
        <p:txBody>
          <a:bodyPr/>
          <a:lstStyle/>
          <a:p>
            <a:r>
              <a:rPr lang="en-US" dirty="0" smtClean="0"/>
              <a:t>By Nicholas Car, June 13</a:t>
            </a:r>
            <a:r>
              <a:rPr lang="en-US" baseline="30000" dirty="0" smtClean="0"/>
              <a:t>th</a:t>
            </a:r>
            <a:r>
              <a:rPr lang="en-US" dirty="0" smtClean="0"/>
              <a:t>, 2017</a:t>
            </a:r>
          </a:p>
          <a:p>
            <a:r>
              <a:rPr lang="en-US" dirty="0" smtClean="0"/>
              <a:t>For the </a:t>
            </a:r>
            <a:r>
              <a:rPr lang="en-US" dirty="0"/>
              <a:t>ESIP Information Quality Cluster </a:t>
            </a:r>
            <a:r>
              <a:rPr lang="en-US" dirty="0" smtClean="0"/>
              <a:t>Teleconference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 bwMode="auto">
          <a:xfrm>
            <a:off x="2051720" y="4659595"/>
            <a:ext cx="1008112" cy="504056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" name="Straight Arrow Connector 6"/>
          <p:cNvCxnSpPr>
            <a:stCxn id="4" idx="6"/>
            <a:endCxn id="26" idx="2"/>
          </p:cNvCxnSpPr>
          <p:nvPr/>
        </p:nvCxnSpPr>
        <p:spPr bwMode="auto">
          <a:xfrm flipV="1">
            <a:off x="3059832" y="4185084"/>
            <a:ext cx="2507675" cy="7265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>
            <a:stCxn id="4" idx="6"/>
            <a:endCxn id="25" idx="2"/>
          </p:cNvCxnSpPr>
          <p:nvPr/>
        </p:nvCxnSpPr>
        <p:spPr bwMode="auto">
          <a:xfrm flipV="1">
            <a:off x="3059832" y="4856383"/>
            <a:ext cx="3147281" cy="552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>
            <a:stCxn id="4" idx="6"/>
            <a:endCxn id="24" idx="2"/>
          </p:cNvCxnSpPr>
          <p:nvPr/>
        </p:nvCxnSpPr>
        <p:spPr bwMode="auto">
          <a:xfrm>
            <a:off x="3059832" y="4911623"/>
            <a:ext cx="2643225" cy="5750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>
            <a:stCxn id="4" idx="6"/>
            <a:endCxn id="23" idx="2"/>
          </p:cNvCxnSpPr>
          <p:nvPr/>
        </p:nvCxnSpPr>
        <p:spPr bwMode="auto">
          <a:xfrm>
            <a:off x="3059832" y="4911623"/>
            <a:ext cx="1791169" cy="12142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Oval 22"/>
          <p:cNvSpPr/>
          <p:nvPr/>
        </p:nvSpPr>
        <p:spPr bwMode="auto">
          <a:xfrm>
            <a:off x="4851001" y="5873851"/>
            <a:ext cx="1008112" cy="504056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5703057" y="5234655"/>
            <a:ext cx="1008112" cy="504056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6207113" y="4604355"/>
            <a:ext cx="1008112" cy="504056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5567507" y="3933056"/>
            <a:ext cx="1008112" cy="504056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96309" y="548549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995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SciDataCon2016 </a:t>
            </a:r>
            <a:r>
              <a:rPr lang="mr-IN" dirty="0"/>
              <a:t>–</a:t>
            </a:r>
            <a:r>
              <a:rPr lang="en-US" dirty="0"/>
              <a:t> My Paper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52"/>
          <a:stretch/>
        </p:blipFill>
        <p:spPr>
          <a:xfrm>
            <a:off x="1806428" y="1771655"/>
            <a:ext cx="5501876" cy="439621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AU" smtClean="0"/>
              <a:t>DOIs, Provenance &amp; Vocabs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1340768"/>
            <a:ext cx="1394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+mn-lt"/>
              </a:rPr>
              <a:t>The repo:</a:t>
            </a:r>
            <a:endParaRPr lang="en-US" sz="2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1176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SciDataCon2016 </a:t>
            </a:r>
            <a:r>
              <a:rPr lang="mr-IN" dirty="0"/>
              <a:t>–</a:t>
            </a:r>
            <a:r>
              <a:rPr lang="en-US" dirty="0"/>
              <a:t> My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 2: </a:t>
            </a:r>
            <a:r>
              <a:rPr lang="en-US" b="1" dirty="0"/>
              <a:t>Properties of agents involved in data production</a:t>
            </a:r>
          </a:p>
          <a:p>
            <a:endParaRPr lang="en-US" dirty="0" smtClean="0"/>
          </a:p>
          <a:p>
            <a:r>
              <a:rPr lang="en-US" dirty="0" smtClean="0"/>
              <a:t>“</a:t>
            </a:r>
            <a:r>
              <a:rPr lang="mr-IN" dirty="0" smtClean="0"/>
              <a:t>…</a:t>
            </a:r>
            <a:r>
              <a:rPr lang="en-US" dirty="0" smtClean="0"/>
              <a:t>the </a:t>
            </a:r>
            <a:r>
              <a:rPr lang="en-US" dirty="0"/>
              <a:t>function </a:t>
            </a:r>
            <a:r>
              <a:rPr lang="en-US" dirty="0" err="1"/>
              <a:t>assess_min_drep_points</a:t>
            </a:r>
            <a:r>
              <a:rPr lang="en-US" dirty="0"/>
              <a:t>() finds target data’s ancestor data and then finds the agents (people) associated with those ancestors.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then determines fitness based on owners’ “</a:t>
            </a:r>
            <a:r>
              <a:rPr lang="en-US" dirty="0" err="1"/>
              <a:t>dataOwnerRepPoints</a:t>
            </a:r>
            <a:r>
              <a:rPr lang="en-US" dirty="0"/>
              <a:t>”, an invented measure of a data owner’s reputation. It passes </a:t>
            </a:r>
            <a:r>
              <a:rPr lang="mr-IN" dirty="0" smtClean="0"/>
              <a:t>…</a:t>
            </a:r>
            <a:r>
              <a:rPr lang="en-AU" dirty="0" smtClean="0"/>
              <a:t> </a:t>
            </a:r>
            <a:r>
              <a:rPr lang="en-US" dirty="0" smtClean="0"/>
              <a:t>when </a:t>
            </a:r>
            <a:r>
              <a:rPr lang="en-US" dirty="0"/>
              <a:t>the minimum </a:t>
            </a:r>
            <a:r>
              <a:rPr lang="en-US" dirty="0" err="1"/>
              <a:t>dataOwnerRepPoints</a:t>
            </a:r>
            <a:r>
              <a:rPr lang="en-US" dirty="0"/>
              <a:t> for an ancestor is set to 3 and fails when set to 6 as the ancestors have either 5 or 10 points</a:t>
            </a:r>
            <a:r>
              <a:rPr lang="en-US" dirty="0" smtClean="0"/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83582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SciDataCon2016 </a:t>
            </a:r>
            <a:r>
              <a:rPr lang="mr-IN" dirty="0"/>
              <a:t>–</a:t>
            </a:r>
            <a:r>
              <a:rPr lang="en-US" dirty="0"/>
              <a:t> My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 2: </a:t>
            </a:r>
            <a:r>
              <a:rPr lang="en-US" b="1" dirty="0"/>
              <a:t>Properties of agents involved in data production</a:t>
            </a:r>
          </a:p>
          <a:p>
            <a:endParaRPr lang="en-US" dirty="0" smtClean="0"/>
          </a:p>
          <a:p>
            <a:r>
              <a:rPr lang="en-US" dirty="0" smtClean="0"/>
              <a:t>“</a:t>
            </a:r>
            <a:r>
              <a:rPr lang="mr-IN" dirty="0" smtClean="0"/>
              <a:t>…</a:t>
            </a:r>
            <a:r>
              <a:rPr lang="en-US" dirty="0" smtClean="0"/>
              <a:t>the </a:t>
            </a:r>
            <a:r>
              <a:rPr lang="en-US" dirty="0"/>
              <a:t>function </a:t>
            </a:r>
            <a:r>
              <a:rPr lang="en-US" dirty="0" err="1"/>
              <a:t>assess_min_drep_points</a:t>
            </a:r>
            <a:r>
              <a:rPr lang="en-US" dirty="0"/>
              <a:t>() finds target data’s ancestor data and then finds the agents (people) associated with those ancestors.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then determines fitness based on owners’ “</a:t>
            </a:r>
            <a:r>
              <a:rPr lang="en-US" dirty="0" err="1"/>
              <a:t>dataOwnerRepPoints</a:t>
            </a:r>
            <a:r>
              <a:rPr lang="en-US" dirty="0"/>
              <a:t>”, an invented measure of a data owner’s reputation. It passes </a:t>
            </a:r>
            <a:r>
              <a:rPr lang="mr-IN" dirty="0" smtClean="0"/>
              <a:t>…</a:t>
            </a:r>
            <a:r>
              <a:rPr lang="en-AU" dirty="0" smtClean="0"/>
              <a:t> </a:t>
            </a:r>
            <a:r>
              <a:rPr lang="en-US" dirty="0" smtClean="0"/>
              <a:t>when </a:t>
            </a:r>
            <a:r>
              <a:rPr lang="en-US" dirty="0"/>
              <a:t>the minimum </a:t>
            </a:r>
            <a:r>
              <a:rPr lang="en-US" dirty="0" err="1"/>
              <a:t>dataOwnerRepPoints</a:t>
            </a:r>
            <a:r>
              <a:rPr lang="en-US" dirty="0"/>
              <a:t> for an ancestor is set to 3 and fails when set to 6 as the ancestors have either 5 or 10 points</a:t>
            </a:r>
            <a:r>
              <a:rPr lang="en-US" dirty="0" smtClean="0"/>
              <a:t>.”</a:t>
            </a:r>
          </a:p>
          <a:p>
            <a:endParaRPr lang="en-US" dirty="0" smtClean="0"/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Appeal to authority (might be fine)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Potentially many ways to represent value of agents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6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SciDataCon2016 </a:t>
            </a:r>
            <a:r>
              <a:rPr lang="mr-IN" dirty="0"/>
              <a:t>–</a:t>
            </a:r>
            <a:r>
              <a:rPr lang="en-US" dirty="0"/>
              <a:t> My Paper</a:t>
            </a:r>
          </a:p>
        </p:txBody>
      </p:sp>
      <p:pic>
        <p:nvPicPr>
          <p:cNvPr id="1026" name="Picture 2" descr="ttps://raw.githubusercontent.com/nicholascar/prov-data-fitness/master/eg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45" y="1085152"/>
            <a:ext cx="7721909" cy="519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11960" y="5476582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Example data in the paper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54170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SciDataCon2016 </a:t>
            </a:r>
            <a:r>
              <a:rPr lang="mr-IN" dirty="0"/>
              <a:t>–</a:t>
            </a:r>
            <a:r>
              <a:rPr lang="en-US"/>
              <a:t> My Paper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1025516" y="2969363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5631656" y="3875488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5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2982258" y="4468170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3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1025516" y="4468170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2982257" y="2969363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Curved Connector 14"/>
          <p:cNvCxnSpPr>
            <a:stCxn id="7" idx="2"/>
            <a:endCxn id="11" idx="6"/>
          </p:cNvCxnSpPr>
          <p:nvPr/>
        </p:nvCxnSpPr>
        <p:spPr bwMode="auto">
          <a:xfrm rot="10800000">
            <a:off x="3990370" y="3230573"/>
            <a:ext cx="1641287" cy="906125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urved Connector 16"/>
          <p:cNvCxnSpPr>
            <a:stCxn id="7" idx="2"/>
            <a:endCxn id="9" idx="6"/>
          </p:cNvCxnSpPr>
          <p:nvPr/>
        </p:nvCxnSpPr>
        <p:spPr bwMode="auto">
          <a:xfrm rot="10800000" flipV="1">
            <a:off x="3990370" y="4136697"/>
            <a:ext cx="1641286" cy="592682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urved Connector 22"/>
          <p:cNvCxnSpPr>
            <a:stCxn id="11" idx="2"/>
            <a:endCxn id="5" idx="6"/>
          </p:cNvCxnSpPr>
          <p:nvPr/>
        </p:nvCxnSpPr>
        <p:spPr bwMode="auto">
          <a:xfrm rot="10800000">
            <a:off x="2033629" y="3230572"/>
            <a:ext cx="948629" cy="127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urved Connector 25"/>
          <p:cNvCxnSpPr>
            <a:stCxn id="9" idx="2"/>
            <a:endCxn id="10" idx="6"/>
          </p:cNvCxnSpPr>
          <p:nvPr/>
        </p:nvCxnSpPr>
        <p:spPr bwMode="auto">
          <a:xfrm rot="10800000">
            <a:off x="2033628" y="4729379"/>
            <a:ext cx="948630" cy="127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Rectangle 27"/>
          <p:cNvSpPr/>
          <p:nvPr/>
        </p:nvSpPr>
        <p:spPr>
          <a:xfrm>
            <a:off x="432068" y="1092795"/>
            <a:ext cx="825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Scenario 2: </a:t>
            </a:r>
            <a:r>
              <a:rPr lang="en-US" b="1"/>
              <a:t>Properties of agents involved in data production</a:t>
            </a:r>
            <a:endParaRPr lang="en-US" b="1" dirty="0"/>
          </a:p>
        </p:txBody>
      </p:sp>
      <p:sp>
        <p:nvSpPr>
          <p:cNvPr id="34" name="Rectangle 33"/>
          <p:cNvSpPr/>
          <p:nvPr/>
        </p:nvSpPr>
        <p:spPr>
          <a:xfrm>
            <a:off x="6305019" y="4782390"/>
            <a:ext cx="27641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Derivation of Dataset 5 from 4 &amp; 3, in turn from 1 &amp; 2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667289" y="3058607"/>
            <a:ext cx="15376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err="1" smtClean="0"/>
              <a:t>wasDerivedFrom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2128936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SciDataCon2016 </a:t>
            </a:r>
            <a:r>
              <a:rPr lang="mr-IN" dirty="0"/>
              <a:t>–</a:t>
            </a:r>
            <a:r>
              <a:rPr lang="en-US"/>
              <a:t> My Paper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1025516" y="2969363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5631656" y="3875488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5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2982258" y="4468170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3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1025516" y="4468170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2982257" y="2969363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Curved Connector 14"/>
          <p:cNvCxnSpPr>
            <a:stCxn id="7" idx="2"/>
            <a:endCxn id="11" idx="6"/>
          </p:cNvCxnSpPr>
          <p:nvPr/>
        </p:nvCxnSpPr>
        <p:spPr bwMode="auto">
          <a:xfrm rot="10800000">
            <a:off x="3990370" y="3230573"/>
            <a:ext cx="1641287" cy="906125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urved Connector 16"/>
          <p:cNvCxnSpPr>
            <a:stCxn id="7" idx="2"/>
            <a:endCxn id="9" idx="6"/>
          </p:cNvCxnSpPr>
          <p:nvPr/>
        </p:nvCxnSpPr>
        <p:spPr bwMode="auto">
          <a:xfrm rot="10800000" flipV="1">
            <a:off x="3990370" y="4136697"/>
            <a:ext cx="1641286" cy="592682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urved Connector 22"/>
          <p:cNvCxnSpPr>
            <a:stCxn id="11" idx="2"/>
            <a:endCxn id="5" idx="6"/>
          </p:cNvCxnSpPr>
          <p:nvPr/>
        </p:nvCxnSpPr>
        <p:spPr bwMode="auto">
          <a:xfrm rot="10800000">
            <a:off x="2033629" y="3230572"/>
            <a:ext cx="948629" cy="127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urved Connector 25"/>
          <p:cNvCxnSpPr>
            <a:stCxn id="9" idx="2"/>
            <a:endCxn id="10" idx="6"/>
          </p:cNvCxnSpPr>
          <p:nvPr/>
        </p:nvCxnSpPr>
        <p:spPr bwMode="auto">
          <a:xfrm rot="10800000">
            <a:off x="2033628" y="4729379"/>
            <a:ext cx="948630" cy="127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urved Connector 28"/>
          <p:cNvCxnSpPr>
            <a:stCxn id="11" idx="0"/>
            <a:endCxn id="37" idx="2"/>
          </p:cNvCxnSpPr>
          <p:nvPr/>
        </p:nvCxnSpPr>
        <p:spPr bwMode="auto">
          <a:xfrm rot="5400000" flipH="1" flipV="1">
            <a:off x="3737680" y="2320622"/>
            <a:ext cx="397374" cy="900109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urved Connector 31"/>
          <p:cNvCxnSpPr>
            <a:stCxn id="5" idx="0"/>
            <a:endCxn id="37" idx="2"/>
          </p:cNvCxnSpPr>
          <p:nvPr/>
        </p:nvCxnSpPr>
        <p:spPr bwMode="auto">
          <a:xfrm rot="5400000" flipH="1" flipV="1">
            <a:off x="2759310" y="1342251"/>
            <a:ext cx="397374" cy="2856850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Oval 36"/>
          <p:cNvSpPr/>
          <p:nvPr/>
        </p:nvSpPr>
        <p:spPr bwMode="auto">
          <a:xfrm>
            <a:off x="4386422" y="2363049"/>
            <a:ext cx="936104" cy="417879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386422" y="2216711"/>
            <a:ext cx="936104" cy="564217"/>
          </a:xfrm>
          <a:custGeom>
            <a:avLst/>
            <a:gdLst>
              <a:gd name="connsiteX0" fmla="*/ 324036 w 648072"/>
              <a:gd name="connsiteY0" fmla="*/ 0 h 715506"/>
              <a:gd name="connsiteX1" fmla="*/ 648072 w 648072"/>
              <a:gd name="connsiteY1" fmla="*/ 288032 h 715506"/>
              <a:gd name="connsiteX2" fmla="*/ 648072 w 648072"/>
              <a:gd name="connsiteY2" fmla="*/ 427474 h 715506"/>
              <a:gd name="connsiteX3" fmla="*/ 648072 w 648072"/>
              <a:gd name="connsiteY3" fmla="*/ 576064 h 715506"/>
              <a:gd name="connsiteX4" fmla="*/ 648072 w 648072"/>
              <a:gd name="connsiteY4" fmla="*/ 715506 h 715506"/>
              <a:gd name="connsiteX5" fmla="*/ 0 w 648072"/>
              <a:gd name="connsiteY5" fmla="*/ 715506 h 715506"/>
              <a:gd name="connsiteX6" fmla="*/ 0 w 648072"/>
              <a:gd name="connsiteY6" fmla="*/ 576064 h 715506"/>
              <a:gd name="connsiteX7" fmla="*/ 0 w 648072"/>
              <a:gd name="connsiteY7" fmla="*/ 427474 h 715506"/>
              <a:gd name="connsiteX8" fmla="*/ 0 w 648072"/>
              <a:gd name="connsiteY8" fmla="*/ 288032 h 715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8072" h="715506">
                <a:moveTo>
                  <a:pt x="324036" y="0"/>
                </a:moveTo>
                <a:lnTo>
                  <a:pt x="648072" y="288032"/>
                </a:lnTo>
                <a:lnTo>
                  <a:pt x="648072" y="427474"/>
                </a:lnTo>
                <a:lnTo>
                  <a:pt x="648072" y="576064"/>
                </a:lnTo>
                <a:lnTo>
                  <a:pt x="648072" y="715506"/>
                </a:lnTo>
                <a:lnTo>
                  <a:pt x="0" y="715506"/>
                </a:lnTo>
                <a:lnTo>
                  <a:pt x="0" y="576064"/>
                </a:lnTo>
                <a:lnTo>
                  <a:pt x="0" y="427474"/>
                </a:lnTo>
                <a:lnTo>
                  <a:pt x="0" y="288032"/>
                </a:lnTo>
                <a:close/>
              </a:path>
            </a:pathLst>
          </a:custGeom>
          <a:solidFill>
            <a:srgbClr val="FFE8B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0000" tIns="46800" rIns="90000" bIns="468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Nick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Car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4383146" y="5373216"/>
            <a:ext cx="936104" cy="392580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5" name="Curved Connector 44"/>
          <p:cNvCxnSpPr>
            <a:stCxn id="10" idx="4"/>
            <a:endCxn id="44" idx="2"/>
          </p:cNvCxnSpPr>
          <p:nvPr/>
        </p:nvCxnSpPr>
        <p:spPr bwMode="auto">
          <a:xfrm rot="16200000" flipH="1">
            <a:off x="2666900" y="3853260"/>
            <a:ext cx="578918" cy="2853574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Curved Connector 47"/>
          <p:cNvCxnSpPr>
            <a:stCxn id="9" idx="4"/>
            <a:endCxn id="44" idx="2"/>
          </p:cNvCxnSpPr>
          <p:nvPr/>
        </p:nvCxnSpPr>
        <p:spPr bwMode="auto">
          <a:xfrm rot="16200000" flipH="1">
            <a:off x="3645271" y="4831631"/>
            <a:ext cx="578918" cy="896832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Curved Connector 50"/>
          <p:cNvCxnSpPr>
            <a:stCxn id="7" idx="0"/>
            <a:endCxn id="8" idx="3"/>
          </p:cNvCxnSpPr>
          <p:nvPr/>
        </p:nvCxnSpPr>
        <p:spPr bwMode="auto">
          <a:xfrm rot="16200000" flipV="1">
            <a:off x="5126860" y="2866636"/>
            <a:ext cx="1204518" cy="813186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Freeform 11"/>
          <p:cNvSpPr/>
          <p:nvPr/>
        </p:nvSpPr>
        <p:spPr bwMode="auto">
          <a:xfrm>
            <a:off x="4383145" y="5229200"/>
            <a:ext cx="936104" cy="564217"/>
          </a:xfrm>
          <a:custGeom>
            <a:avLst/>
            <a:gdLst>
              <a:gd name="connsiteX0" fmla="*/ 324036 w 648072"/>
              <a:gd name="connsiteY0" fmla="*/ 0 h 715506"/>
              <a:gd name="connsiteX1" fmla="*/ 648072 w 648072"/>
              <a:gd name="connsiteY1" fmla="*/ 288032 h 715506"/>
              <a:gd name="connsiteX2" fmla="*/ 648072 w 648072"/>
              <a:gd name="connsiteY2" fmla="*/ 427474 h 715506"/>
              <a:gd name="connsiteX3" fmla="*/ 648072 w 648072"/>
              <a:gd name="connsiteY3" fmla="*/ 576064 h 715506"/>
              <a:gd name="connsiteX4" fmla="*/ 648072 w 648072"/>
              <a:gd name="connsiteY4" fmla="*/ 715506 h 715506"/>
              <a:gd name="connsiteX5" fmla="*/ 0 w 648072"/>
              <a:gd name="connsiteY5" fmla="*/ 715506 h 715506"/>
              <a:gd name="connsiteX6" fmla="*/ 0 w 648072"/>
              <a:gd name="connsiteY6" fmla="*/ 576064 h 715506"/>
              <a:gd name="connsiteX7" fmla="*/ 0 w 648072"/>
              <a:gd name="connsiteY7" fmla="*/ 427474 h 715506"/>
              <a:gd name="connsiteX8" fmla="*/ 0 w 648072"/>
              <a:gd name="connsiteY8" fmla="*/ 288032 h 715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8072" h="715506">
                <a:moveTo>
                  <a:pt x="324036" y="0"/>
                </a:moveTo>
                <a:lnTo>
                  <a:pt x="648072" y="288032"/>
                </a:lnTo>
                <a:lnTo>
                  <a:pt x="648072" y="427474"/>
                </a:lnTo>
                <a:lnTo>
                  <a:pt x="648072" y="576064"/>
                </a:lnTo>
                <a:lnTo>
                  <a:pt x="648072" y="715506"/>
                </a:lnTo>
                <a:lnTo>
                  <a:pt x="0" y="715506"/>
                </a:lnTo>
                <a:lnTo>
                  <a:pt x="0" y="576064"/>
                </a:lnTo>
                <a:lnTo>
                  <a:pt x="0" y="427474"/>
                </a:lnTo>
                <a:lnTo>
                  <a:pt x="0" y="288032"/>
                </a:lnTo>
                <a:close/>
              </a:path>
            </a:pathLst>
          </a:custGeom>
          <a:solidFill>
            <a:srgbClr val="FFE8B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0000" tIns="46800" rIns="90000" bIns="468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Santa Claus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32068" y="1092795"/>
            <a:ext cx="825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Scenario 2: </a:t>
            </a:r>
            <a:r>
              <a:rPr lang="en-US" b="1"/>
              <a:t>Properties of agents involved in data production</a:t>
            </a:r>
            <a:endParaRPr lang="en-US" b="1" dirty="0"/>
          </a:p>
        </p:txBody>
      </p:sp>
      <p:sp>
        <p:nvSpPr>
          <p:cNvPr id="30" name="Rectangle 29"/>
          <p:cNvSpPr/>
          <p:nvPr/>
        </p:nvSpPr>
        <p:spPr>
          <a:xfrm>
            <a:off x="6305019" y="4782390"/>
            <a:ext cx="27641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Attribution of Datasets to Agents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012160" y="2969363"/>
            <a:ext cx="14584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 err="1" smtClean="0"/>
              <a:t>wasAttributedTo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1620230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SciDataCon2016 </a:t>
            </a:r>
            <a:r>
              <a:rPr lang="mr-IN" dirty="0"/>
              <a:t>–</a:t>
            </a:r>
            <a:r>
              <a:rPr lang="en-US" dirty="0"/>
              <a:t> My Paper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1025516" y="2969363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5631656" y="3875488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5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2982258" y="4468170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3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1025516" y="4468170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2982257" y="2969363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4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Curved Connector 14"/>
          <p:cNvCxnSpPr>
            <a:stCxn id="7" idx="2"/>
            <a:endCxn id="11" idx="6"/>
          </p:cNvCxnSpPr>
          <p:nvPr/>
        </p:nvCxnSpPr>
        <p:spPr bwMode="auto">
          <a:xfrm rot="10800000">
            <a:off x="3990370" y="3230573"/>
            <a:ext cx="1641287" cy="906125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urved Connector 16"/>
          <p:cNvCxnSpPr>
            <a:stCxn id="7" idx="2"/>
            <a:endCxn id="9" idx="6"/>
          </p:cNvCxnSpPr>
          <p:nvPr/>
        </p:nvCxnSpPr>
        <p:spPr bwMode="auto">
          <a:xfrm rot="10800000" flipV="1">
            <a:off x="3990370" y="4136697"/>
            <a:ext cx="1641286" cy="592682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urved Connector 22"/>
          <p:cNvCxnSpPr>
            <a:stCxn id="11" idx="2"/>
            <a:endCxn id="5" idx="6"/>
          </p:cNvCxnSpPr>
          <p:nvPr/>
        </p:nvCxnSpPr>
        <p:spPr bwMode="auto">
          <a:xfrm rot="10800000">
            <a:off x="2033629" y="3230572"/>
            <a:ext cx="948629" cy="127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urved Connector 25"/>
          <p:cNvCxnSpPr>
            <a:stCxn id="9" idx="2"/>
            <a:endCxn id="10" idx="6"/>
          </p:cNvCxnSpPr>
          <p:nvPr/>
        </p:nvCxnSpPr>
        <p:spPr bwMode="auto">
          <a:xfrm rot="10800000">
            <a:off x="2033628" y="4729379"/>
            <a:ext cx="948630" cy="12700"/>
          </a:xfrm>
          <a:prstGeom prst="curved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urved Connector 28"/>
          <p:cNvCxnSpPr>
            <a:stCxn id="11" idx="0"/>
            <a:endCxn id="37" idx="2"/>
          </p:cNvCxnSpPr>
          <p:nvPr/>
        </p:nvCxnSpPr>
        <p:spPr bwMode="auto">
          <a:xfrm rot="5400000" flipH="1" flipV="1">
            <a:off x="3737680" y="2320622"/>
            <a:ext cx="397374" cy="900109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urved Connector 31"/>
          <p:cNvCxnSpPr>
            <a:stCxn id="5" idx="0"/>
            <a:endCxn id="37" idx="2"/>
          </p:cNvCxnSpPr>
          <p:nvPr/>
        </p:nvCxnSpPr>
        <p:spPr bwMode="auto">
          <a:xfrm rot="5400000" flipH="1" flipV="1">
            <a:off x="2759310" y="1342251"/>
            <a:ext cx="397374" cy="2856850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Oval 36"/>
          <p:cNvSpPr/>
          <p:nvPr/>
        </p:nvSpPr>
        <p:spPr bwMode="auto">
          <a:xfrm>
            <a:off x="4386422" y="2363049"/>
            <a:ext cx="936104" cy="417879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4386422" y="2216711"/>
            <a:ext cx="936104" cy="564217"/>
          </a:xfrm>
          <a:custGeom>
            <a:avLst/>
            <a:gdLst>
              <a:gd name="connsiteX0" fmla="*/ 324036 w 648072"/>
              <a:gd name="connsiteY0" fmla="*/ 0 h 715506"/>
              <a:gd name="connsiteX1" fmla="*/ 648072 w 648072"/>
              <a:gd name="connsiteY1" fmla="*/ 288032 h 715506"/>
              <a:gd name="connsiteX2" fmla="*/ 648072 w 648072"/>
              <a:gd name="connsiteY2" fmla="*/ 427474 h 715506"/>
              <a:gd name="connsiteX3" fmla="*/ 648072 w 648072"/>
              <a:gd name="connsiteY3" fmla="*/ 576064 h 715506"/>
              <a:gd name="connsiteX4" fmla="*/ 648072 w 648072"/>
              <a:gd name="connsiteY4" fmla="*/ 715506 h 715506"/>
              <a:gd name="connsiteX5" fmla="*/ 0 w 648072"/>
              <a:gd name="connsiteY5" fmla="*/ 715506 h 715506"/>
              <a:gd name="connsiteX6" fmla="*/ 0 w 648072"/>
              <a:gd name="connsiteY6" fmla="*/ 576064 h 715506"/>
              <a:gd name="connsiteX7" fmla="*/ 0 w 648072"/>
              <a:gd name="connsiteY7" fmla="*/ 427474 h 715506"/>
              <a:gd name="connsiteX8" fmla="*/ 0 w 648072"/>
              <a:gd name="connsiteY8" fmla="*/ 288032 h 715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8072" h="715506">
                <a:moveTo>
                  <a:pt x="324036" y="0"/>
                </a:moveTo>
                <a:lnTo>
                  <a:pt x="648072" y="288032"/>
                </a:lnTo>
                <a:lnTo>
                  <a:pt x="648072" y="427474"/>
                </a:lnTo>
                <a:lnTo>
                  <a:pt x="648072" y="576064"/>
                </a:lnTo>
                <a:lnTo>
                  <a:pt x="648072" y="715506"/>
                </a:lnTo>
                <a:lnTo>
                  <a:pt x="0" y="715506"/>
                </a:lnTo>
                <a:lnTo>
                  <a:pt x="0" y="576064"/>
                </a:lnTo>
                <a:lnTo>
                  <a:pt x="0" y="427474"/>
                </a:lnTo>
                <a:lnTo>
                  <a:pt x="0" y="288032"/>
                </a:lnTo>
                <a:close/>
              </a:path>
            </a:pathLst>
          </a:custGeom>
          <a:solidFill>
            <a:srgbClr val="FFD26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0000" tIns="46800" rIns="90000" bIns="468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Nick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Car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4383146" y="5373216"/>
            <a:ext cx="936104" cy="392580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5" name="Curved Connector 44"/>
          <p:cNvCxnSpPr>
            <a:stCxn id="10" idx="4"/>
            <a:endCxn id="44" idx="2"/>
          </p:cNvCxnSpPr>
          <p:nvPr/>
        </p:nvCxnSpPr>
        <p:spPr bwMode="auto">
          <a:xfrm rot="16200000" flipH="1">
            <a:off x="2666900" y="3853260"/>
            <a:ext cx="578918" cy="2853574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Curved Connector 47"/>
          <p:cNvCxnSpPr>
            <a:stCxn id="9" idx="4"/>
            <a:endCxn id="44" idx="2"/>
          </p:cNvCxnSpPr>
          <p:nvPr/>
        </p:nvCxnSpPr>
        <p:spPr bwMode="auto">
          <a:xfrm rot="16200000" flipH="1">
            <a:off x="3645271" y="4831631"/>
            <a:ext cx="578918" cy="896832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Curved Connector 50"/>
          <p:cNvCxnSpPr>
            <a:stCxn id="7" idx="0"/>
            <a:endCxn id="8" idx="3"/>
          </p:cNvCxnSpPr>
          <p:nvPr/>
        </p:nvCxnSpPr>
        <p:spPr bwMode="auto">
          <a:xfrm rot="16200000" flipV="1">
            <a:off x="5126860" y="2866636"/>
            <a:ext cx="1204518" cy="813186"/>
          </a:xfrm>
          <a:prstGeom prst="curved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Freeform 11"/>
          <p:cNvSpPr/>
          <p:nvPr/>
        </p:nvSpPr>
        <p:spPr bwMode="auto">
          <a:xfrm>
            <a:off x="4383145" y="5229200"/>
            <a:ext cx="936104" cy="564217"/>
          </a:xfrm>
          <a:custGeom>
            <a:avLst/>
            <a:gdLst>
              <a:gd name="connsiteX0" fmla="*/ 324036 w 648072"/>
              <a:gd name="connsiteY0" fmla="*/ 0 h 715506"/>
              <a:gd name="connsiteX1" fmla="*/ 648072 w 648072"/>
              <a:gd name="connsiteY1" fmla="*/ 288032 h 715506"/>
              <a:gd name="connsiteX2" fmla="*/ 648072 w 648072"/>
              <a:gd name="connsiteY2" fmla="*/ 427474 h 715506"/>
              <a:gd name="connsiteX3" fmla="*/ 648072 w 648072"/>
              <a:gd name="connsiteY3" fmla="*/ 576064 h 715506"/>
              <a:gd name="connsiteX4" fmla="*/ 648072 w 648072"/>
              <a:gd name="connsiteY4" fmla="*/ 715506 h 715506"/>
              <a:gd name="connsiteX5" fmla="*/ 0 w 648072"/>
              <a:gd name="connsiteY5" fmla="*/ 715506 h 715506"/>
              <a:gd name="connsiteX6" fmla="*/ 0 w 648072"/>
              <a:gd name="connsiteY6" fmla="*/ 576064 h 715506"/>
              <a:gd name="connsiteX7" fmla="*/ 0 w 648072"/>
              <a:gd name="connsiteY7" fmla="*/ 427474 h 715506"/>
              <a:gd name="connsiteX8" fmla="*/ 0 w 648072"/>
              <a:gd name="connsiteY8" fmla="*/ 288032 h 715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8072" h="715506">
                <a:moveTo>
                  <a:pt x="324036" y="0"/>
                </a:moveTo>
                <a:lnTo>
                  <a:pt x="648072" y="288032"/>
                </a:lnTo>
                <a:lnTo>
                  <a:pt x="648072" y="427474"/>
                </a:lnTo>
                <a:lnTo>
                  <a:pt x="648072" y="576064"/>
                </a:lnTo>
                <a:lnTo>
                  <a:pt x="648072" y="715506"/>
                </a:lnTo>
                <a:lnTo>
                  <a:pt x="0" y="715506"/>
                </a:lnTo>
                <a:lnTo>
                  <a:pt x="0" y="576064"/>
                </a:lnTo>
                <a:lnTo>
                  <a:pt x="0" y="427474"/>
                </a:lnTo>
                <a:lnTo>
                  <a:pt x="0" y="288032"/>
                </a:lnTo>
                <a:close/>
              </a:path>
            </a:pathLst>
          </a:custGeom>
          <a:solidFill>
            <a:srgbClr val="FFD26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0000" tIns="46800" rIns="90000" bIns="468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Santa Claus</a:t>
            </a:r>
          </a:p>
        </p:txBody>
      </p:sp>
      <p:sp>
        <p:nvSpPr>
          <p:cNvPr id="58" name="Rectangle 57"/>
          <p:cNvSpPr/>
          <p:nvPr/>
        </p:nvSpPr>
        <p:spPr bwMode="auto">
          <a:xfrm>
            <a:off x="5832541" y="1998466"/>
            <a:ext cx="380504" cy="2791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5</a:t>
            </a:r>
          </a:p>
        </p:txBody>
      </p:sp>
      <p:cxnSp>
        <p:nvCxnSpPr>
          <p:cNvPr id="60" name="Curved Connector 59"/>
          <p:cNvCxnSpPr>
            <a:stCxn id="8" idx="1"/>
            <a:endCxn id="58" idx="1"/>
          </p:cNvCxnSpPr>
          <p:nvPr/>
        </p:nvCxnSpPr>
        <p:spPr bwMode="auto">
          <a:xfrm flipV="1">
            <a:off x="5322526" y="2138056"/>
            <a:ext cx="510015" cy="305785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" name="Rectangle 62"/>
          <p:cNvSpPr/>
          <p:nvPr/>
        </p:nvSpPr>
        <p:spPr bwMode="auto">
          <a:xfrm>
            <a:off x="5789477" y="5976465"/>
            <a:ext cx="380505" cy="27918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10</a:t>
            </a:r>
          </a:p>
        </p:txBody>
      </p:sp>
      <p:cxnSp>
        <p:nvCxnSpPr>
          <p:cNvPr id="64" name="Curved Connector 63"/>
          <p:cNvCxnSpPr>
            <a:stCxn id="12" idx="4"/>
            <a:endCxn id="63" idx="1"/>
          </p:cNvCxnSpPr>
          <p:nvPr/>
        </p:nvCxnSpPr>
        <p:spPr bwMode="auto">
          <a:xfrm>
            <a:off x="5319249" y="5793417"/>
            <a:ext cx="470228" cy="32263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2"/>
          <p:cNvSpPr txBox="1"/>
          <p:nvPr/>
        </p:nvSpPr>
        <p:spPr>
          <a:xfrm>
            <a:off x="4364460" y="1844577"/>
            <a:ext cx="1359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dataRepPoints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432068" y="1092795"/>
            <a:ext cx="82547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Scenario 2: </a:t>
            </a:r>
            <a:r>
              <a:rPr lang="en-US" b="1"/>
              <a:t>Properties of agents involved in data production</a:t>
            </a:r>
            <a:endParaRPr lang="en-US" b="1" dirty="0"/>
          </a:p>
        </p:txBody>
      </p:sp>
      <p:sp>
        <p:nvSpPr>
          <p:cNvPr id="30" name="Rectangle 29"/>
          <p:cNvSpPr/>
          <p:nvPr/>
        </p:nvSpPr>
        <p:spPr>
          <a:xfrm>
            <a:off x="6305019" y="4782390"/>
            <a:ext cx="27641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Attribution of Agents with “</a:t>
            </a:r>
            <a:r>
              <a:rPr lang="en-US" dirty="0" err="1" smtClean="0"/>
              <a:t>dataRepPoints</a:t>
            </a:r>
            <a:r>
              <a:rPr lang="en-US" dirty="0" smtClean="0"/>
              <a:t>”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292452" y="5976465"/>
            <a:ext cx="1359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dataRepPoints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167476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SciDataCon2016 </a:t>
            </a:r>
            <a:r>
              <a:rPr lang="mr-IN" dirty="0"/>
              <a:t>–</a:t>
            </a:r>
            <a:r>
              <a:rPr lang="en-US" dirty="0"/>
              <a:t> My Paper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32068" y="1092795"/>
            <a:ext cx="82547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Scenario 2: </a:t>
            </a:r>
            <a:r>
              <a:rPr lang="en-US" b="1" dirty="0"/>
              <a:t>Properties of agents involved in data </a:t>
            </a:r>
            <a:r>
              <a:rPr lang="en-US" b="1" dirty="0" smtClean="0"/>
              <a:t>production</a:t>
            </a:r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dirty="0" smtClean="0"/>
              <a:t>Reject Dataset 5 datasets where any ancestor was produced by an Agent with fewer than 5 </a:t>
            </a:r>
            <a:r>
              <a:rPr lang="en-US" dirty="0" err="1" smtClean="0"/>
              <a:t>dataRepPoints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ASK {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:d5 		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prov:wasDerivedFrom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 ?ancestor .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?ancestor 	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prov:wasAttributedTo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?agent .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?agent 	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drep:dataRepPoints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	  ?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pnts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.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FILTER (?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pnts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 5) .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3984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SciDataCon2016 </a:t>
            </a:r>
            <a:r>
              <a:rPr lang="mr-IN" dirty="0"/>
              <a:t>–</a:t>
            </a:r>
            <a:r>
              <a:rPr lang="en-US" dirty="0"/>
              <a:t> My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 4: </a:t>
            </a:r>
            <a:r>
              <a:rPr lang="en-US" b="1" dirty="0"/>
              <a:t>The methods used in derived data </a:t>
            </a:r>
            <a:r>
              <a:rPr lang="en-US" b="1" dirty="0" smtClean="0"/>
              <a:t>production</a:t>
            </a:r>
            <a:endParaRPr lang="en-US" b="1" dirty="0"/>
          </a:p>
          <a:p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Only the function for ancestor methods given in paper’s code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Principle the same for descendant's’ methods: graph following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46735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SciDataCon2016 </a:t>
            </a:r>
            <a:r>
              <a:rPr lang="mr-IN" dirty="0"/>
              <a:t>–</a:t>
            </a:r>
            <a:r>
              <a:rPr lang="en-US" dirty="0"/>
              <a:t> My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 4: </a:t>
            </a:r>
            <a:r>
              <a:rPr lang="en-US" b="1" dirty="0"/>
              <a:t>The methods used in derived data </a:t>
            </a:r>
            <a:r>
              <a:rPr lang="en-US" b="1" dirty="0" smtClean="0"/>
              <a:t>production</a:t>
            </a:r>
            <a:endParaRPr lang="en-US" b="1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Oval 4"/>
          <p:cNvSpPr/>
          <p:nvPr/>
        </p:nvSpPr>
        <p:spPr bwMode="auto">
          <a:xfrm>
            <a:off x="1835696" y="3083557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Subj.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694653" y="3092738"/>
            <a:ext cx="936104" cy="504056"/>
          </a:xfrm>
          <a:prstGeom prst="rect">
            <a:avLst/>
          </a:prstGeom>
          <a:solidFill>
            <a:srgbClr val="C4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A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Activity 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75392" y="2780928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used</a:t>
            </a:r>
            <a:endParaRPr lang="en-AU" sz="1200" dirty="0"/>
          </a:p>
        </p:txBody>
      </p:sp>
      <p:sp>
        <p:nvSpPr>
          <p:cNvPr id="15" name="Oval 14"/>
          <p:cNvSpPr/>
          <p:nvPr/>
        </p:nvSpPr>
        <p:spPr bwMode="auto">
          <a:xfrm>
            <a:off x="1828672" y="3907414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Method X</a:t>
            </a:r>
          </a:p>
        </p:txBody>
      </p:sp>
      <p:cxnSp>
        <p:nvCxnSpPr>
          <p:cNvPr id="16" name="Curved Connector 15"/>
          <p:cNvCxnSpPr>
            <a:stCxn id="6" idx="1"/>
            <a:endCxn id="15" idx="6"/>
          </p:cNvCxnSpPr>
          <p:nvPr/>
        </p:nvCxnSpPr>
        <p:spPr bwMode="auto">
          <a:xfrm rot="10800000" flipV="1">
            <a:off x="2836785" y="3344765"/>
            <a:ext cx="857869" cy="82385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Oval 18"/>
          <p:cNvSpPr/>
          <p:nvPr/>
        </p:nvSpPr>
        <p:spPr bwMode="auto">
          <a:xfrm>
            <a:off x="5294327" y="3074376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Descendent</a:t>
            </a:r>
          </a:p>
        </p:txBody>
      </p:sp>
      <p:cxnSp>
        <p:nvCxnSpPr>
          <p:cNvPr id="22" name="Straight Arrow Connector 21"/>
          <p:cNvCxnSpPr>
            <a:stCxn id="6" idx="1"/>
            <a:endCxn id="5" idx="6"/>
          </p:cNvCxnSpPr>
          <p:nvPr/>
        </p:nvCxnSpPr>
        <p:spPr bwMode="auto">
          <a:xfrm flipH="1">
            <a:off x="2843808" y="3344766"/>
            <a:ext cx="85084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>
            <a:stCxn id="19" idx="2"/>
            <a:endCxn id="6" idx="3"/>
          </p:cNvCxnSpPr>
          <p:nvPr/>
        </p:nvCxnSpPr>
        <p:spPr bwMode="auto">
          <a:xfrm flipH="1">
            <a:off x="4630757" y="3335585"/>
            <a:ext cx="663570" cy="91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3285566" y="3768914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used</a:t>
            </a:r>
            <a:endParaRPr lang="en-AU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4466611" y="2787868"/>
            <a:ext cx="1361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err="1" smtClean="0"/>
              <a:t>wasGeneratedBy</a:t>
            </a:r>
            <a:endParaRPr lang="en-A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115616" y="5054561"/>
            <a:ext cx="6418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This is how PROV would allow the association of a method with a dataset’s production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84549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Purpose of my SciDataCon2016 presentation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Thoughts on DFRA since then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10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SciDataCon2016 </a:t>
            </a:r>
            <a:r>
              <a:rPr lang="mr-IN" dirty="0"/>
              <a:t>–</a:t>
            </a:r>
            <a:r>
              <a:rPr lang="en-US" dirty="0"/>
              <a:t> My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 4: </a:t>
            </a:r>
            <a:r>
              <a:rPr lang="en-US" b="1" dirty="0"/>
              <a:t>The methods used in derived data </a:t>
            </a:r>
            <a:r>
              <a:rPr lang="en-US" b="1" dirty="0" smtClean="0"/>
              <a:t>production</a:t>
            </a:r>
            <a:endParaRPr lang="en-US" b="1" dirty="0"/>
          </a:p>
          <a:p>
            <a:endParaRPr lang="en-US" dirty="0" smtClean="0"/>
          </a:p>
        </p:txBody>
      </p:sp>
      <p:sp>
        <p:nvSpPr>
          <p:cNvPr id="5" name="Oval 4"/>
          <p:cNvSpPr/>
          <p:nvPr/>
        </p:nvSpPr>
        <p:spPr bwMode="auto">
          <a:xfrm>
            <a:off x="1835696" y="3083557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Subj.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694653" y="3092738"/>
            <a:ext cx="936104" cy="504056"/>
          </a:xfrm>
          <a:prstGeom prst="rect">
            <a:avLst/>
          </a:prstGeom>
          <a:solidFill>
            <a:srgbClr val="C4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A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Activity 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75392" y="2780928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used</a:t>
            </a:r>
            <a:endParaRPr lang="en-AU" sz="1200" dirty="0"/>
          </a:p>
        </p:txBody>
      </p:sp>
      <p:sp>
        <p:nvSpPr>
          <p:cNvPr id="15" name="Oval 14"/>
          <p:cNvSpPr/>
          <p:nvPr/>
        </p:nvSpPr>
        <p:spPr bwMode="auto">
          <a:xfrm>
            <a:off x="1828672" y="3907414"/>
            <a:ext cx="1008112" cy="522418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Method X</a:t>
            </a:r>
          </a:p>
        </p:txBody>
      </p:sp>
      <p:cxnSp>
        <p:nvCxnSpPr>
          <p:cNvPr id="16" name="Curved Connector 15"/>
          <p:cNvCxnSpPr>
            <a:stCxn id="6" idx="1"/>
            <a:endCxn id="15" idx="6"/>
          </p:cNvCxnSpPr>
          <p:nvPr/>
        </p:nvCxnSpPr>
        <p:spPr bwMode="auto">
          <a:xfrm rot="10800000" flipV="1">
            <a:off x="2836785" y="3344765"/>
            <a:ext cx="857869" cy="82385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Oval 18"/>
          <p:cNvSpPr/>
          <p:nvPr/>
        </p:nvSpPr>
        <p:spPr bwMode="auto">
          <a:xfrm>
            <a:off x="5294327" y="3074376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Descendent</a:t>
            </a:r>
          </a:p>
        </p:txBody>
      </p:sp>
      <p:cxnSp>
        <p:nvCxnSpPr>
          <p:cNvPr id="22" name="Straight Arrow Connector 21"/>
          <p:cNvCxnSpPr>
            <a:stCxn id="6" idx="1"/>
            <a:endCxn id="5" idx="6"/>
          </p:cNvCxnSpPr>
          <p:nvPr/>
        </p:nvCxnSpPr>
        <p:spPr bwMode="auto">
          <a:xfrm flipH="1">
            <a:off x="2843808" y="3344766"/>
            <a:ext cx="85084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>
            <a:stCxn id="19" idx="2"/>
            <a:endCxn id="6" idx="3"/>
          </p:cNvCxnSpPr>
          <p:nvPr/>
        </p:nvCxnSpPr>
        <p:spPr bwMode="auto">
          <a:xfrm flipH="1">
            <a:off x="4630757" y="3335585"/>
            <a:ext cx="663570" cy="91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3285566" y="3768914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used</a:t>
            </a:r>
            <a:endParaRPr lang="en-AU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4466611" y="2787868"/>
            <a:ext cx="1361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err="1" smtClean="0"/>
              <a:t>wasGeneratedBy</a:t>
            </a:r>
            <a:endParaRPr lang="en-A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823850" y="4463733"/>
            <a:ext cx="1091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i="1" dirty="0" smtClean="0"/>
              <a:t>Class: Plan</a:t>
            </a:r>
            <a:endParaRPr lang="en-AU" sz="1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03076" y="5306139"/>
            <a:ext cx="3933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Indicated instructions, not ‘pure’ data</a:t>
            </a:r>
            <a:endParaRPr lang="en-AU" dirty="0"/>
          </a:p>
        </p:txBody>
      </p:sp>
      <p:cxnSp>
        <p:nvCxnSpPr>
          <p:cNvPr id="17" name="Straight Arrow Connector 16"/>
          <p:cNvCxnSpPr>
            <a:stCxn id="8" idx="0"/>
            <a:endCxn id="7" idx="2"/>
          </p:cNvCxnSpPr>
          <p:nvPr/>
        </p:nvCxnSpPr>
        <p:spPr bwMode="auto">
          <a:xfrm flipV="1">
            <a:off x="2369833" y="4771510"/>
            <a:ext cx="0" cy="5346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886522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SciDataCon2016 </a:t>
            </a:r>
            <a:r>
              <a:rPr lang="mr-IN" dirty="0"/>
              <a:t>–</a:t>
            </a:r>
            <a:r>
              <a:rPr lang="en-US" dirty="0"/>
              <a:t> My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 4: </a:t>
            </a:r>
            <a:r>
              <a:rPr lang="en-US" b="1" dirty="0"/>
              <a:t>The methods used in derived data </a:t>
            </a:r>
            <a:r>
              <a:rPr lang="en-US" b="1" dirty="0" smtClean="0"/>
              <a:t>production</a:t>
            </a:r>
            <a:endParaRPr lang="en-US" b="1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Oval 4"/>
          <p:cNvSpPr/>
          <p:nvPr/>
        </p:nvSpPr>
        <p:spPr bwMode="auto">
          <a:xfrm>
            <a:off x="1835696" y="3083557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Subj.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694653" y="3092738"/>
            <a:ext cx="936104" cy="504056"/>
          </a:xfrm>
          <a:prstGeom prst="rect">
            <a:avLst/>
          </a:prstGeom>
          <a:solidFill>
            <a:srgbClr val="C4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A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Activity 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75392" y="2780928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used</a:t>
            </a:r>
            <a:endParaRPr lang="en-AU" sz="1200" dirty="0"/>
          </a:p>
        </p:txBody>
      </p:sp>
      <p:sp>
        <p:nvSpPr>
          <p:cNvPr id="15" name="Oval 14"/>
          <p:cNvSpPr/>
          <p:nvPr/>
        </p:nvSpPr>
        <p:spPr bwMode="auto">
          <a:xfrm>
            <a:off x="1828672" y="3907414"/>
            <a:ext cx="1008112" cy="522418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Method X</a:t>
            </a:r>
          </a:p>
        </p:txBody>
      </p:sp>
      <p:cxnSp>
        <p:nvCxnSpPr>
          <p:cNvPr id="16" name="Curved Connector 15"/>
          <p:cNvCxnSpPr>
            <a:stCxn id="6" idx="1"/>
            <a:endCxn id="15" idx="6"/>
          </p:cNvCxnSpPr>
          <p:nvPr/>
        </p:nvCxnSpPr>
        <p:spPr bwMode="auto">
          <a:xfrm rot="10800000" flipV="1">
            <a:off x="2836785" y="3344765"/>
            <a:ext cx="857869" cy="823857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Oval 18"/>
          <p:cNvSpPr/>
          <p:nvPr/>
        </p:nvSpPr>
        <p:spPr bwMode="auto">
          <a:xfrm>
            <a:off x="5294327" y="3074376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Descendent</a:t>
            </a:r>
          </a:p>
        </p:txBody>
      </p:sp>
      <p:cxnSp>
        <p:nvCxnSpPr>
          <p:cNvPr id="22" name="Straight Arrow Connector 21"/>
          <p:cNvCxnSpPr>
            <a:stCxn id="6" idx="1"/>
            <a:endCxn id="5" idx="6"/>
          </p:cNvCxnSpPr>
          <p:nvPr/>
        </p:nvCxnSpPr>
        <p:spPr bwMode="auto">
          <a:xfrm flipH="1">
            <a:off x="2843808" y="3344766"/>
            <a:ext cx="85084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>
            <a:stCxn id="19" idx="2"/>
            <a:endCxn id="6" idx="3"/>
          </p:cNvCxnSpPr>
          <p:nvPr/>
        </p:nvCxnSpPr>
        <p:spPr bwMode="auto">
          <a:xfrm flipH="1">
            <a:off x="4630757" y="3335585"/>
            <a:ext cx="663570" cy="91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3285566" y="3768914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used</a:t>
            </a:r>
            <a:endParaRPr lang="en-AU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4466611" y="2787868"/>
            <a:ext cx="1361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err="1" smtClean="0"/>
              <a:t>wasGeneratedBy</a:t>
            </a:r>
            <a:endParaRPr lang="en-A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835696" y="4463733"/>
            <a:ext cx="1091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i="1" dirty="0" smtClean="0"/>
              <a:t>Class: Plan</a:t>
            </a:r>
            <a:endParaRPr lang="en-AU" sz="1400" i="1" dirty="0"/>
          </a:p>
        </p:txBody>
      </p:sp>
      <p:grpSp>
        <p:nvGrpSpPr>
          <p:cNvPr id="8" name="Group 7"/>
          <p:cNvGrpSpPr/>
          <p:nvPr/>
        </p:nvGrpSpPr>
        <p:grpSpPr>
          <a:xfrm>
            <a:off x="167749" y="3719653"/>
            <a:ext cx="1244283" cy="710179"/>
            <a:chOff x="251520" y="4778790"/>
            <a:chExt cx="1244283" cy="710179"/>
          </a:xfrm>
        </p:grpSpPr>
        <p:sp>
          <p:nvSpPr>
            <p:cNvPr id="20" name="Oval 19"/>
            <p:cNvSpPr/>
            <p:nvPr/>
          </p:nvSpPr>
          <p:spPr bwMode="auto">
            <a:xfrm>
              <a:off x="251520" y="4778790"/>
              <a:ext cx="1008112" cy="52241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323528" y="4832176"/>
              <a:ext cx="1008112" cy="52241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403920" y="4889278"/>
              <a:ext cx="1008112" cy="52241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487691" y="4966551"/>
              <a:ext cx="1008112" cy="52241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Collection</a:t>
              </a:r>
            </a:p>
          </p:txBody>
        </p:sp>
      </p:grpSp>
      <p:cxnSp>
        <p:nvCxnSpPr>
          <p:cNvPr id="26" name="Straight Arrow Connector 25"/>
          <p:cNvCxnSpPr>
            <a:stCxn id="15" idx="2"/>
            <a:endCxn id="25" idx="6"/>
          </p:cNvCxnSpPr>
          <p:nvPr/>
        </p:nvCxnSpPr>
        <p:spPr bwMode="auto">
          <a:xfrm flipH="1">
            <a:off x="1412032" y="4168623"/>
            <a:ext cx="41664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Box 26"/>
          <p:cNvSpPr txBox="1"/>
          <p:nvPr/>
        </p:nvSpPr>
        <p:spPr>
          <a:xfrm>
            <a:off x="2" y="2114272"/>
            <a:ext cx="13282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 smtClean="0"/>
              <a:t>If we had methods catalogued…</a:t>
            </a:r>
            <a:endParaRPr lang="en-AU" sz="1400" dirty="0"/>
          </a:p>
        </p:txBody>
      </p:sp>
      <p:cxnSp>
        <p:nvCxnSpPr>
          <p:cNvPr id="28" name="Straight Arrow Connector 27"/>
          <p:cNvCxnSpPr>
            <a:stCxn id="27" idx="2"/>
            <a:endCxn id="20" idx="0"/>
          </p:cNvCxnSpPr>
          <p:nvPr/>
        </p:nvCxnSpPr>
        <p:spPr bwMode="auto">
          <a:xfrm>
            <a:off x="664132" y="2852936"/>
            <a:ext cx="7673" cy="86671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864819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SciDataCon2016 </a:t>
            </a:r>
            <a:r>
              <a:rPr lang="mr-IN" dirty="0"/>
              <a:t>–</a:t>
            </a:r>
            <a:r>
              <a:rPr lang="en-US" dirty="0"/>
              <a:t> My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 4: </a:t>
            </a:r>
            <a:r>
              <a:rPr lang="en-US" b="1" dirty="0"/>
              <a:t>The methods used in derived data </a:t>
            </a:r>
            <a:r>
              <a:rPr lang="en-US" b="1" dirty="0" smtClean="0"/>
              <a:t>production</a:t>
            </a:r>
            <a:endParaRPr lang="en-US" b="1" dirty="0"/>
          </a:p>
          <a:p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Only the function for ancestor methods given in my repo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Principle the same for descendant's’ methods: graph following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18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SciDataCon2016 </a:t>
            </a:r>
            <a:r>
              <a:rPr lang="mr-IN" dirty="0"/>
              <a:t>–</a:t>
            </a:r>
            <a:r>
              <a:rPr lang="en-US" dirty="0"/>
              <a:t> My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 4: </a:t>
            </a:r>
            <a:r>
              <a:rPr lang="en-US" b="1" dirty="0"/>
              <a:t>The methods used in derived data </a:t>
            </a:r>
            <a:r>
              <a:rPr lang="en-US" b="1" dirty="0" smtClean="0"/>
              <a:t>production</a:t>
            </a:r>
            <a:endParaRPr lang="en-US" b="1" dirty="0"/>
          </a:p>
          <a:p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Only the function for ancestor methods given in my repo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 smtClean="0"/>
              <a:t>Principle the same for descendant's’ methods: graph following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dirty="0"/>
              <a:t>Using PROV-O, this could be a SPARQL </a:t>
            </a:r>
            <a:r>
              <a:rPr lang="en-AU" dirty="0" smtClean="0"/>
              <a:t>query: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AU" dirty="0" smtClean="0"/>
              <a:t>Was data generated using the subject dataset and Dataset x?</a:t>
            </a:r>
          </a:p>
          <a:p>
            <a:r>
              <a:rPr lang="en-A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ASK {</a:t>
            </a:r>
            <a:br>
              <a:rPr lang="en-AU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A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?</a:t>
            </a:r>
            <a:r>
              <a:rPr lang="en-AU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activity_m</a:t>
            </a:r>
            <a:r>
              <a:rPr lang="en-A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AU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prov:used</a:t>
            </a:r>
            <a:r>
              <a:rPr lang="en-A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?</a:t>
            </a:r>
            <a:r>
              <a:rPr lang="en-AU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dataset_subject</a:t>
            </a:r>
            <a:r>
              <a:rPr lang="en-A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;</a:t>
            </a:r>
            <a:br>
              <a:rPr lang="en-AU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A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       </a:t>
            </a:r>
            <a:r>
              <a:rPr lang="en-AU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prov:used</a:t>
            </a:r>
            <a:r>
              <a:rPr lang="en-A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</a:t>
            </a:r>
            <a:r>
              <a:rPr lang="en-AU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Method_X_URI</a:t>
            </a:r>
            <a:r>
              <a:rPr lang="en-A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 .</a:t>
            </a:r>
            <a:br>
              <a:rPr lang="en-AU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AU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39280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SciDataCon2016 </a:t>
            </a:r>
            <a:r>
              <a:rPr lang="mr-IN" dirty="0"/>
              <a:t>–</a:t>
            </a:r>
            <a:r>
              <a:rPr lang="en-US" dirty="0"/>
              <a:t> My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 4: </a:t>
            </a:r>
            <a:r>
              <a:rPr lang="en-US" b="1" dirty="0"/>
              <a:t>The methods used in derived data </a:t>
            </a:r>
            <a:r>
              <a:rPr lang="en-US" b="1" dirty="0" smtClean="0"/>
              <a:t>production</a:t>
            </a:r>
            <a:endParaRPr lang="en-US" b="1" dirty="0"/>
          </a:p>
          <a:p>
            <a:endParaRPr lang="en-US" dirty="0" smtClean="0"/>
          </a:p>
        </p:txBody>
      </p:sp>
      <p:sp>
        <p:nvSpPr>
          <p:cNvPr id="5" name="Oval 4"/>
          <p:cNvSpPr/>
          <p:nvPr/>
        </p:nvSpPr>
        <p:spPr bwMode="auto">
          <a:xfrm>
            <a:off x="402560" y="2914483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Subj.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261517" y="2923664"/>
            <a:ext cx="936104" cy="504056"/>
          </a:xfrm>
          <a:prstGeom prst="rect">
            <a:avLst/>
          </a:prstGeom>
          <a:solidFill>
            <a:srgbClr val="C4B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A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Activity 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42256" y="2611854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used</a:t>
            </a:r>
            <a:endParaRPr lang="en-AU" sz="1200" dirty="0"/>
          </a:p>
        </p:txBody>
      </p:sp>
      <p:cxnSp>
        <p:nvCxnSpPr>
          <p:cNvPr id="16" name="Curved Connector 15"/>
          <p:cNvCxnSpPr>
            <a:stCxn id="6" idx="1"/>
            <a:endCxn id="17" idx="6"/>
          </p:cNvCxnSpPr>
          <p:nvPr/>
        </p:nvCxnSpPr>
        <p:spPr bwMode="auto">
          <a:xfrm rot="10800000" flipV="1">
            <a:off x="1403649" y="3175692"/>
            <a:ext cx="857869" cy="823856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Oval 18"/>
          <p:cNvSpPr/>
          <p:nvPr/>
        </p:nvSpPr>
        <p:spPr bwMode="auto">
          <a:xfrm>
            <a:off x="3861191" y="2905302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Descendent</a:t>
            </a:r>
          </a:p>
        </p:txBody>
      </p:sp>
      <p:cxnSp>
        <p:nvCxnSpPr>
          <p:cNvPr id="22" name="Straight Arrow Connector 21"/>
          <p:cNvCxnSpPr>
            <a:stCxn id="6" idx="1"/>
            <a:endCxn id="5" idx="6"/>
          </p:cNvCxnSpPr>
          <p:nvPr/>
        </p:nvCxnSpPr>
        <p:spPr bwMode="auto">
          <a:xfrm flipH="1">
            <a:off x="1410672" y="3175692"/>
            <a:ext cx="85084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>
            <a:stCxn id="19" idx="2"/>
            <a:endCxn id="6" idx="3"/>
          </p:cNvCxnSpPr>
          <p:nvPr/>
        </p:nvCxnSpPr>
        <p:spPr bwMode="auto">
          <a:xfrm flipH="1">
            <a:off x="3197621" y="3166511"/>
            <a:ext cx="663570" cy="91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1852430" y="3599840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used</a:t>
            </a:r>
            <a:endParaRPr lang="en-AU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3033475" y="2618794"/>
            <a:ext cx="13612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err="1" smtClean="0"/>
              <a:t>wasGeneratedBy</a:t>
            </a:r>
            <a:endParaRPr lang="en-AU" sz="1200" dirty="0"/>
          </a:p>
        </p:txBody>
      </p:sp>
      <p:sp>
        <p:nvSpPr>
          <p:cNvPr id="17" name="Oval 16"/>
          <p:cNvSpPr/>
          <p:nvPr/>
        </p:nvSpPr>
        <p:spPr bwMode="auto">
          <a:xfrm>
            <a:off x="395536" y="3738339"/>
            <a:ext cx="1008112" cy="522418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Method X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7884368" y="2914483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Descendent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5436096" y="2914483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Subj.</a:t>
            </a:r>
          </a:p>
        </p:txBody>
      </p:sp>
      <p:cxnSp>
        <p:nvCxnSpPr>
          <p:cNvPr id="21" name="Straight Arrow Connector 20"/>
          <p:cNvCxnSpPr>
            <a:stCxn id="18" idx="2"/>
            <a:endCxn id="20" idx="6"/>
          </p:cNvCxnSpPr>
          <p:nvPr/>
        </p:nvCxnSpPr>
        <p:spPr bwMode="auto">
          <a:xfrm flipH="1">
            <a:off x="6444208" y="3175692"/>
            <a:ext cx="14401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Oval 22"/>
          <p:cNvSpPr/>
          <p:nvPr/>
        </p:nvSpPr>
        <p:spPr bwMode="auto">
          <a:xfrm>
            <a:off x="5436096" y="3738339"/>
            <a:ext cx="1008112" cy="522418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Method X</a:t>
            </a:r>
          </a:p>
        </p:txBody>
      </p:sp>
      <p:cxnSp>
        <p:nvCxnSpPr>
          <p:cNvPr id="25" name="Straight Arrow Connector 24"/>
          <p:cNvCxnSpPr>
            <a:stCxn id="18" idx="2"/>
            <a:endCxn id="23" idx="6"/>
          </p:cNvCxnSpPr>
          <p:nvPr/>
        </p:nvCxnSpPr>
        <p:spPr bwMode="auto">
          <a:xfrm flipH="1">
            <a:off x="6444208" y="3175692"/>
            <a:ext cx="1440160" cy="8238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Box 25"/>
          <p:cNvSpPr txBox="1"/>
          <p:nvPr/>
        </p:nvSpPr>
        <p:spPr>
          <a:xfrm>
            <a:off x="6560575" y="2666530"/>
            <a:ext cx="1343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err="1" smtClean="0"/>
              <a:t>wasDerivedFrom</a:t>
            </a:r>
            <a:endParaRPr lang="en-AU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7097906" y="3722549"/>
            <a:ext cx="1343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err="1" smtClean="0"/>
              <a:t>wasInfluencedBy</a:t>
            </a:r>
            <a:endParaRPr lang="en-AU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2057750" y="2060849"/>
            <a:ext cx="13292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General Pattern</a:t>
            </a:r>
            <a:endParaRPr lang="en-AU" sz="1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6248556" y="2060848"/>
            <a:ext cx="1831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Within GA’s Catalogue</a:t>
            </a:r>
            <a:endParaRPr lang="en-AU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20072" y="4581128"/>
            <a:ext cx="3818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smtClean="0"/>
              <a:t>This is how we at GA actually can store the relevant associations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704120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SciDataCon2016 </a:t>
            </a:r>
            <a:r>
              <a:rPr lang="mr-IN" dirty="0"/>
              <a:t>–</a:t>
            </a:r>
            <a:r>
              <a:rPr lang="en-US" dirty="0"/>
              <a:t> My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 4: </a:t>
            </a:r>
            <a:r>
              <a:rPr lang="en-US" b="1" dirty="0"/>
              <a:t>The methods used in derived data </a:t>
            </a:r>
            <a:r>
              <a:rPr lang="en-US" b="1" dirty="0" smtClean="0"/>
              <a:t>production</a:t>
            </a:r>
            <a:endParaRPr lang="en-US" b="1" dirty="0"/>
          </a:p>
          <a:p>
            <a:endParaRPr lang="en-US" dirty="0" smtClean="0"/>
          </a:p>
        </p:txBody>
      </p:sp>
      <p:sp>
        <p:nvSpPr>
          <p:cNvPr id="18" name="Oval 17"/>
          <p:cNvSpPr/>
          <p:nvPr/>
        </p:nvSpPr>
        <p:spPr bwMode="auto">
          <a:xfrm>
            <a:off x="7884368" y="2914483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Descendent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5436096" y="2914483"/>
            <a:ext cx="1008112" cy="522418"/>
          </a:xfrm>
          <a:prstGeom prst="ellipse">
            <a:avLst/>
          </a:prstGeom>
          <a:solidFill>
            <a:srgbClr val="FFFFD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Subj.</a:t>
            </a:r>
          </a:p>
        </p:txBody>
      </p:sp>
      <p:cxnSp>
        <p:nvCxnSpPr>
          <p:cNvPr id="21" name="Straight Arrow Connector 20"/>
          <p:cNvCxnSpPr>
            <a:stCxn id="18" idx="2"/>
            <a:endCxn id="20" idx="6"/>
          </p:cNvCxnSpPr>
          <p:nvPr/>
        </p:nvCxnSpPr>
        <p:spPr bwMode="auto">
          <a:xfrm flipH="1">
            <a:off x="6444208" y="3175692"/>
            <a:ext cx="14401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Oval 22"/>
          <p:cNvSpPr/>
          <p:nvPr/>
        </p:nvSpPr>
        <p:spPr bwMode="auto">
          <a:xfrm>
            <a:off x="5436096" y="3738339"/>
            <a:ext cx="1008112" cy="522418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Method X</a:t>
            </a:r>
          </a:p>
        </p:txBody>
      </p:sp>
      <p:cxnSp>
        <p:nvCxnSpPr>
          <p:cNvPr id="25" name="Straight Arrow Connector 24"/>
          <p:cNvCxnSpPr>
            <a:stCxn id="18" idx="2"/>
            <a:endCxn id="23" idx="6"/>
          </p:cNvCxnSpPr>
          <p:nvPr/>
        </p:nvCxnSpPr>
        <p:spPr bwMode="auto">
          <a:xfrm flipH="1">
            <a:off x="6444208" y="3175692"/>
            <a:ext cx="1440160" cy="8238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TextBox 25"/>
          <p:cNvSpPr txBox="1"/>
          <p:nvPr/>
        </p:nvSpPr>
        <p:spPr>
          <a:xfrm>
            <a:off x="6560575" y="2666530"/>
            <a:ext cx="1343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err="1" smtClean="0"/>
              <a:t>wasDerivedFrom</a:t>
            </a:r>
            <a:endParaRPr lang="en-AU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7097906" y="3722549"/>
            <a:ext cx="1343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err="1" smtClean="0"/>
              <a:t>wasInfluencedBy</a:t>
            </a:r>
            <a:endParaRPr lang="en-AU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6248556" y="2060848"/>
            <a:ext cx="1831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Within GA’s Catalogue</a:t>
            </a:r>
            <a:endParaRPr lang="en-AU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06785" y="4797152"/>
            <a:ext cx="3818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dirty="0" err="1" smtClean="0"/>
              <a:t>Github</a:t>
            </a:r>
            <a:r>
              <a:rPr lang="en-AU" dirty="0" smtClean="0"/>
              <a:t>, </a:t>
            </a:r>
            <a:r>
              <a:rPr lang="en-AU" dirty="0" err="1" smtClean="0"/>
              <a:t>Bitbucket</a:t>
            </a:r>
            <a:r>
              <a:rPr lang="en-AU" dirty="0" smtClean="0"/>
              <a:t> &amp; document repos + catalogue used to store the relevant artefacts</a:t>
            </a:r>
            <a:endParaRPr lang="en-AU" dirty="0"/>
          </a:p>
        </p:txBody>
      </p:sp>
      <p:grpSp>
        <p:nvGrpSpPr>
          <p:cNvPr id="32" name="Group 31"/>
          <p:cNvGrpSpPr/>
          <p:nvPr/>
        </p:nvGrpSpPr>
        <p:grpSpPr>
          <a:xfrm>
            <a:off x="3131840" y="2278386"/>
            <a:ext cx="1224136" cy="738219"/>
            <a:chOff x="6948264" y="2421111"/>
            <a:chExt cx="1224136" cy="738219"/>
          </a:xfrm>
        </p:grpSpPr>
        <p:sp>
          <p:nvSpPr>
            <p:cNvPr id="33" name="Oval 32"/>
            <p:cNvSpPr/>
            <p:nvPr/>
          </p:nvSpPr>
          <p:spPr bwMode="auto">
            <a:xfrm>
              <a:off x="6948264" y="2421111"/>
              <a:ext cx="1008112" cy="522418"/>
            </a:xfrm>
            <a:prstGeom prst="ellipse">
              <a:avLst/>
            </a:prstGeom>
            <a:solidFill>
              <a:srgbClr val="FFFFD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7020272" y="2492896"/>
              <a:ext cx="1008112" cy="522418"/>
            </a:xfrm>
            <a:prstGeom prst="ellipse">
              <a:avLst/>
            </a:prstGeom>
            <a:solidFill>
              <a:srgbClr val="FFFFD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7092280" y="2564904"/>
              <a:ext cx="1008112" cy="522418"/>
            </a:xfrm>
            <a:prstGeom prst="ellipse">
              <a:avLst/>
            </a:prstGeom>
            <a:solidFill>
              <a:srgbClr val="FFFFD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7164288" y="2636912"/>
              <a:ext cx="1008112" cy="522418"/>
            </a:xfrm>
            <a:prstGeom prst="ellipse">
              <a:avLst/>
            </a:prstGeom>
            <a:solidFill>
              <a:srgbClr val="FFFFD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eCat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37" name="Straight Arrow Connector 36"/>
          <p:cNvCxnSpPr>
            <a:stCxn id="36" idx="6"/>
            <a:endCxn id="20" idx="2"/>
          </p:cNvCxnSpPr>
          <p:nvPr/>
        </p:nvCxnSpPr>
        <p:spPr bwMode="auto">
          <a:xfrm>
            <a:off x="4355976" y="2755396"/>
            <a:ext cx="1080120" cy="4202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Straight Arrow Connector 37"/>
          <p:cNvCxnSpPr>
            <a:stCxn id="36" idx="6"/>
            <a:endCxn id="18" idx="0"/>
          </p:cNvCxnSpPr>
          <p:nvPr/>
        </p:nvCxnSpPr>
        <p:spPr bwMode="auto">
          <a:xfrm>
            <a:off x="4355976" y="2755396"/>
            <a:ext cx="4032448" cy="1590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Arrow Connector 43"/>
          <p:cNvCxnSpPr>
            <a:stCxn id="43" idx="6"/>
            <a:endCxn id="23" idx="2"/>
          </p:cNvCxnSpPr>
          <p:nvPr/>
        </p:nvCxnSpPr>
        <p:spPr bwMode="auto">
          <a:xfrm>
            <a:off x="4391980" y="3761994"/>
            <a:ext cx="1044116" cy="2375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5" name="Group 44"/>
          <p:cNvGrpSpPr/>
          <p:nvPr/>
        </p:nvGrpSpPr>
        <p:grpSpPr>
          <a:xfrm>
            <a:off x="3239852" y="3911526"/>
            <a:ext cx="1224136" cy="738219"/>
            <a:chOff x="6948264" y="2421111"/>
            <a:chExt cx="1224136" cy="738219"/>
          </a:xfrm>
        </p:grpSpPr>
        <p:sp>
          <p:nvSpPr>
            <p:cNvPr id="46" name="Oval 45"/>
            <p:cNvSpPr/>
            <p:nvPr/>
          </p:nvSpPr>
          <p:spPr bwMode="auto">
            <a:xfrm>
              <a:off x="6948264" y="2421111"/>
              <a:ext cx="1008112" cy="522418"/>
            </a:xfrm>
            <a:prstGeom prst="ellipse">
              <a:avLst/>
            </a:prstGeom>
            <a:solidFill>
              <a:srgbClr val="FFFFD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Oval 46"/>
            <p:cNvSpPr/>
            <p:nvPr/>
          </p:nvSpPr>
          <p:spPr bwMode="auto">
            <a:xfrm>
              <a:off x="7020272" y="2492896"/>
              <a:ext cx="1008112" cy="522418"/>
            </a:xfrm>
            <a:prstGeom prst="ellipse">
              <a:avLst/>
            </a:prstGeom>
            <a:solidFill>
              <a:srgbClr val="FFFFD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Oval 47"/>
            <p:cNvSpPr/>
            <p:nvPr/>
          </p:nvSpPr>
          <p:spPr bwMode="auto">
            <a:xfrm>
              <a:off x="7092280" y="2564904"/>
              <a:ext cx="1008112" cy="522418"/>
            </a:xfrm>
            <a:prstGeom prst="ellipse">
              <a:avLst/>
            </a:prstGeom>
            <a:solidFill>
              <a:srgbClr val="FFFFD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7164288" y="2636912"/>
              <a:ext cx="1008112" cy="522418"/>
            </a:xfrm>
            <a:prstGeom prst="ellipse">
              <a:avLst/>
            </a:prstGeom>
            <a:solidFill>
              <a:srgbClr val="FFFFD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Doc Repo</a:t>
              </a:r>
            </a:p>
          </p:txBody>
        </p:sp>
      </p:grpSp>
      <p:cxnSp>
        <p:nvCxnSpPr>
          <p:cNvPr id="50" name="Straight Arrow Connector 49"/>
          <p:cNvCxnSpPr>
            <a:stCxn id="49" idx="6"/>
            <a:endCxn id="23" idx="2"/>
          </p:cNvCxnSpPr>
          <p:nvPr/>
        </p:nvCxnSpPr>
        <p:spPr bwMode="auto">
          <a:xfrm flipV="1">
            <a:off x="4463988" y="3999548"/>
            <a:ext cx="972108" cy="3889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9" name="Group 38"/>
          <p:cNvGrpSpPr/>
          <p:nvPr/>
        </p:nvGrpSpPr>
        <p:grpSpPr>
          <a:xfrm>
            <a:off x="3167844" y="3284984"/>
            <a:ext cx="1224136" cy="738219"/>
            <a:chOff x="6948264" y="2421111"/>
            <a:chExt cx="1224136" cy="738219"/>
          </a:xfrm>
        </p:grpSpPr>
        <p:sp>
          <p:nvSpPr>
            <p:cNvPr id="40" name="Oval 39"/>
            <p:cNvSpPr/>
            <p:nvPr/>
          </p:nvSpPr>
          <p:spPr bwMode="auto">
            <a:xfrm>
              <a:off x="6948264" y="2421111"/>
              <a:ext cx="1008112" cy="522418"/>
            </a:xfrm>
            <a:prstGeom prst="ellipse">
              <a:avLst/>
            </a:prstGeom>
            <a:solidFill>
              <a:srgbClr val="FFFFD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1" name="Oval 40"/>
            <p:cNvSpPr/>
            <p:nvPr/>
          </p:nvSpPr>
          <p:spPr bwMode="auto">
            <a:xfrm>
              <a:off x="7020272" y="2492896"/>
              <a:ext cx="1008112" cy="522418"/>
            </a:xfrm>
            <a:prstGeom prst="ellipse">
              <a:avLst/>
            </a:prstGeom>
            <a:solidFill>
              <a:srgbClr val="FFFFD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7092280" y="2564904"/>
              <a:ext cx="1008112" cy="522418"/>
            </a:xfrm>
            <a:prstGeom prst="ellipse">
              <a:avLst/>
            </a:prstGeom>
            <a:solidFill>
              <a:srgbClr val="FFFFD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Oval 42"/>
            <p:cNvSpPr/>
            <p:nvPr/>
          </p:nvSpPr>
          <p:spPr bwMode="auto">
            <a:xfrm>
              <a:off x="7164288" y="2636912"/>
              <a:ext cx="1008112" cy="522418"/>
            </a:xfrm>
            <a:prstGeom prst="ellipse">
              <a:avLst/>
            </a:prstGeom>
            <a:solidFill>
              <a:srgbClr val="FFFFD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Code Repos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84323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the reason for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dirty="0" smtClean="0"/>
              <a:t>The session: Data Fitness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://www.scidatacon.org/2016/sessions/53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dirty="0" smtClean="0"/>
              <a:t>“Data </a:t>
            </a:r>
            <a:r>
              <a:rPr lang="en-US" dirty="0"/>
              <a:t>fitness is multifaceted and covers various aspects related to a dataset such as its level of annotation, curation, peer review, and </a:t>
            </a:r>
            <a:r>
              <a:rPr lang="en-US" dirty="0" err="1"/>
              <a:t>citability</a:t>
            </a:r>
            <a:r>
              <a:rPr lang="en-US" dirty="0" smtClean="0"/>
              <a:t>.”</a:t>
            </a:r>
          </a:p>
          <a:p>
            <a:pPr>
              <a:spcBef>
                <a:spcPts val="6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4443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the reason for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dirty="0" smtClean="0"/>
              <a:t>The session: Data Fitness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://www.scidatacon.org/2016/sessions/53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dirty="0" smtClean="0"/>
              <a:t>“Data </a:t>
            </a:r>
            <a:r>
              <a:rPr lang="en-US" dirty="0"/>
              <a:t>fitness is multifaceted and covers various aspects related to a dataset such as its level of annotation, curation, peer review, and </a:t>
            </a:r>
            <a:r>
              <a:rPr lang="en-US" dirty="0" err="1"/>
              <a:t>citability</a:t>
            </a:r>
            <a:r>
              <a:rPr lang="en-US" dirty="0" smtClean="0"/>
              <a:t>.”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/>
              <a:t>I was worried about a discussion of the properties of </a:t>
            </a:r>
            <a:r>
              <a:rPr lang="en-US" i="1" dirty="0" smtClean="0"/>
              <a:t>the dataset</a:t>
            </a:r>
            <a:r>
              <a:rPr lang="en-US" dirty="0" smtClean="0"/>
              <a:t> only</a:t>
            </a:r>
          </a:p>
          <a:p>
            <a:pPr marL="790575" lvl="1" indent="-34290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I was concerned about </a:t>
            </a:r>
            <a:r>
              <a:rPr lang="en-US" dirty="0" smtClean="0"/>
              <a:t>Yet Another Metadata Model…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/>
              <a:t>We really assess dataset’s reuse potential</a:t>
            </a:r>
            <a:r>
              <a:rPr lang="en-US" i="1" dirty="0" smtClean="0"/>
              <a:t> in context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/>
              <a:t>I think of </a:t>
            </a:r>
            <a:r>
              <a:rPr lang="en-US" i="1" dirty="0" smtClean="0"/>
              <a:t>context</a:t>
            </a:r>
            <a:r>
              <a:rPr lang="en-US" dirty="0" smtClean="0"/>
              <a:t> as a graph</a:t>
            </a:r>
          </a:p>
          <a:p>
            <a:pPr>
              <a:spcBef>
                <a:spcPts val="6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442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the reason for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 smtClean="0"/>
              <a:t>The session: Data Fitness 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://www.scidatacon.org/2016/sessions/53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 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sz="1800" dirty="0" smtClean="0"/>
              <a:t>Other papers in that session:</a:t>
            </a:r>
          </a:p>
          <a:p>
            <a:pPr>
              <a:spcBef>
                <a:spcPts val="600"/>
              </a:spcBef>
            </a:pPr>
            <a:endParaRPr lang="en-US" sz="1800" dirty="0" smtClean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1800" dirty="0"/>
              <a:t>Ensuring and Improving Information Quality for Earth Science Data and Products – Role of the ESIP Information Quality </a:t>
            </a:r>
            <a:r>
              <a:rPr lang="en-AU" sz="1800" dirty="0" smtClean="0"/>
              <a:t>Cluster</a:t>
            </a:r>
          </a:p>
          <a:p>
            <a:pPr marL="790575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1800" dirty="0" smtClean="0"/>
              <a:t>All of you! (Rama, </a:t>
            </a:r>
            <a:r>
              <a:rPr lang="en-AU" sz="1800" dirty="0"/>
              <a:t>G</a:t>
            </a:r>
            <a:r>
              <a:rPr lang="en-AU" sz="1800" dirty="0" smtClean="0"/>
              <a:t>e Peng, David Moroni &amp; </a:t>
            </a:r>
            <a:r>
              <a:rPr lang="en-AU" sz="1800" dirty="0" err="1" smtClean="0"/>
              <a:t>Shie</a:t>
            </a:r>
            <a:r>
              <a:rPr lang="en-AU" sz="1800" dirty="0" smtClean="0"/>
              <a:t> Chung-Lin)</a:t>
            </a:r>
          </a:p>
          <a:p>
            <a:pPr>
              <a:spcBef>
                <a:spcPts val="600"/>
              </a:spcBef>
            </a:pPr>
            <a:endParaRPr lang="en-AU" sz="1800" dirty="0" smtClean="0"/>
          </a:p>
          <a:p>
            <a:pPr>
              <a:spcBef>
                <a:spcPts val="600"/>
              </a:spcBef>
            </a:pPr>
            <a:r>
              <a:rPr lang="en-AU" sz="1800" dirty="0" smtClean="0"/>
              <a:t>Discussion about the IQC, scientific, product, stewardship &amp; service quality, how ESIP agencies are expressing quality, steps now being taken to improve.</a:t>
            </a:r>
          </a:p>
          <a:p>
            <a:pPr>
              <a:spcBef>
                <a:spcPts val="600"/>
              </a:spcBef>
            </a:pPr>
            <a:endParaRPr lang="en-AU" sz="1800" dirty="0"/>
          </a:p>
          <a:p>
            <a:pPr marL="733425" lvl="1" indent="-285750">
              <a:buFont typeface="Arial" panose="020B0604020202020204" pitchFamily="34" charset="0"/>
              <a:buChar char="•"/>
            </a:pPr>
            <a:endParaRPr lang="en-AU" sz="18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>
              <a:spcBef>
                <a:spcPts val="6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2891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the reason for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 smtClean="0"/>
              <a:t>The session: Data Fitness 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://www.scidatacon.org/2016/sessions/53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 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sz="1800" dirty="0" smtClean="0"/>
              <a:t>Other papers in that session:</a:t>
            </a:r>
          </a:p>
          <a:p>
            <a:pPr>
              <a:spcBef>
                <a:spcPts val="600"/>
              </a:spcBef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dirty="0" smtClean="0"/>
              <a:t>DSA </a:t>
            </a:r>
            <a:r>
              <a:rPr lang="en-AU" sz="1800" dirty="0"/>
              <a:t>and FAIR: The best guarantee for the open and long term accessibility of research data</a:t>
            </a:r>
            <a:r>
              <a:rPr lang="en-AU" sz="1800" dirty="0" smtClean="0"/>
              <a:t>.</a:t>
            </a:r>
          </a:p>
          <a:p>
            <a:pPr marL="733425" lvl="1" indent="-285750">
              <a:buFont typeface="Arial" panose="020B0604020202020204" pitchFamily="34" charset="0"/>
              <a:buChar char="•"/>
            </a:pPr>
            <a:r>
              <a:rPr lang="en-AU" sz="1800" dirty="0"/>
              <a:t>Ingrid </a:t>
            </a:r>
            <a:r>
              <a:rPr lang="en-AU" sz="1800" dirty="0" err="1"/>
              <a:t>Dillo</a:t>
            </a:r>
            <a:r>
              <a:rPr lang="en-AU" sz="1800" dirty="0"/>
              <a:t>, Rob </a:t>
            </a:r>
            <a:r>
              <a:rPr lang="en-AU" sz="1800" dirty="0" err="1"/>
              <a:t>Hooft</a:t>
            </a:r>
            <a:endParaRPr lang="en-AU" sz="1800" dirty="0"/>
          </a:p>
          <a:p>
            <a:pPr lvl="1" indent="0">
              <a:buNone/>
            </a:pPr>
            <a:endParaRPr lang="en-AU" sz="1800" dirty="0"/>
          </a:p>
          <a:p>
            <a:r>
              <a:rPr lang="en-AU" sz="1800" dirty="0" smtClean="0"/>
              <a:t>Description of DSA &amp; FAIR principles, applicability &amp; a call for wider use</a:t>
            </a:r>
            <a:endParaRPr lang="en-AU" sz="1800" dirty="0"/>
          </a:p>
          <a:p>
            <a:pPr marL="733425" lvl="1" indent="-285750">
              <a:buFont typeface="Arial" panose="020B0604020202020204" pitchFamily="34" charset="0"/>
              <a:buChar char="•"/>
            </a:pPr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3403355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Purpose of my SciDataCon2016 presentation</a:t>
            </a:r>
          </a:p>
          <a:p>
            <a:pPr marL="790575" lvl="1" indent="-342900">
              <a:buFont typeface="Arial" charset="0"/>
              <a:buChar char="•"/>
            </a:pPr>
            <a:r>
              <a:rPr lang="en-US" dirty="0" smtClean="0"/>
              <a:t>The paper itself</a:t>
            </a:r>
          </a:p>
          <a:p>
            <a:pPr marL="790575" lvl="1" indent="-342900">
              <a:buFont typeface="Arial" charset="0"/>
              <a:buChar char="•"/>
            </a:pPr>
            <a:r>
              <a:rPr lang="en-US" dirty="0" smtClean="0"/>
              <a:t>The reason for it</a:t>
            </a:r>
          </a:p>
          <a:p>
            <a:pPr marL="790575" lvl="1" indent="-342900">
              <a:buFont typeface="Arial" charset="0"/>
              <a:buChar char="•"/>
            </a:pPr>
            <a:r>
              <a:rPr lang="en-US" dirty="0" smtClean="0"/>
              <a:t>The major claim as I now see it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Thoughts on DFRA since then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6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the reason for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 smtClean="0"/>
              <a:t>The session: Data Fitness 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://www.scidatacon.org/2016/sessions/53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 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sz="1800" dirty="0" smtClean="0"/>
              <a:t>Other papers in that session:</a:t>
            </a:r>
          </a:p>
          <a:p>
            <a:pPr>
              <a:spcBef>
                <a:spcPts val="600"/>
              </a:spcBef>
            </a:pP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800" dirty="0" smtClean="0"/>
              <a:t>DSA </a:t>
            </a:r>
            <a:r>
              <a:rPr lang="en-AU" sz="1800" dirty="0"/>
              <a:t>and FAIR: The best guarantee for the open and long term accessibility of research data</a:t>
            </a:r>
            <a:r>
              <a:rPr lang="en-AU" sz="1800" dirty="0" smtClean="0"/>
              <a:t>.</a:t>
            </a:r>
          </a:p>
          <a:p>
            <a:pPr marL="733425" lvl="1" indent="-285750">
              <a:buFont typeface="Arial" panose="020B0604020202020204" pitchFamily="34" charset="0"/>
              <a:buChar char="•"/>
            </a:pPr>
            <a:r>
              <a:rPr lang="en-AU" sz="1800" dirty="0"/>
              <a:t>Ingrid </a:t>
            </a:r>
            <a:r>
              <a:rPr lang="en-AU" sz="1800" dirty="0" err="1"/>
              <a:t>Dillo</a:t>
            </a:r>
            <a:r>
              <a:rPr lang="en-AU" sz="1800" dirty="0"/>
              <a:t>, Rob </a:t>
            </a:r>
            <a:r>
              <a:rPr lang="en-AU" sz="1800" dirty="0" err="1"/>
              <a:t>Hooft</a:t>
            </a:r>
            <a:endParaRPr lang="en-AU" sz="1800" dirty="0"/>
          </a:p>
          <a:p>
            <a:pPr lvl="1" indent="0">
              <a:buNone/>
            </a:pPr>
            <a:endParaRPr lang="en-AU" sz="1800" dirty="0"/>
          </a:p>
          <a:p>
            <a:r>
              <a:rPr lang="en-AU" sz="1800" dirty="0" smtClean="0"/>
              <a:t>Description of DSA &amp; FAIR principles, applicability &amp; a call for wider use</a:t>
            </a:r>
            <a:endParaRPr lang="en-AU" sz="1800" dirty="0"/>
          </a:p>
          <a:p>
            <a:pPr marL="733425" lvl="1" indent="-285750">
              <a:buFont typeface="Arial" panose="020B0604020202020204" pitchFamily="34" charset="0"/>
              <a:buChar char="•"/>
            </a:pPr>
            <a:endParaRPr lang="en-AU" sz="18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1800" dirty="0" smtClean="0">
                <a:solidFill>
                  <a:srgbClr val="C00000"/>
                </a:solidFill>
              </a:rPr>
              <a:t>S</a:t>
            </a:r>
            <a:r>
              <a:rPr lang="en-US" sz="1800" dirty="0" err="1" smtClean="0">
                <a:solidFill>
                  <a:srgbClr val="C00000"/>
                </a:solidFill>
              </a:rPr>
              <a:t>ounds</a:t>
            </a:r>
            <a:r>
              <a:rPr lang="en-US" sz="1800" dirty="0" smtClean="0">
                <a:solidFill>
                  <a:srgbClr val="C00000"/>
                </a:solidFill>
              </a:rPr>
              <a:t> fine. I’ve just applied for the DSA for our repo</a:t>
            </a:r>
          </a:p>
          <a:p>
            <a:pPr>
              <a:spcBef>
                <a:spcPts val="6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9070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the reason for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 smtClean="0"/>
              <a:t>The session: Data Fitness 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://www.scidatacon.org/2016/sessions/53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 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sz="1800" dirty="0" smtClean="0"/>
              <a:t>Other papers in that session:</a:t>
            </a:r>
          </a:p>
          <a:p>
            <a:pPr>
              <a:spcBef>
                <a:spcPts val="600"/>
              </a:spcBef>
            </a:pPr>
            <a:endParaRPr lang="en-US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800" dirty="0" smtClean="0"/>
              <a:t>How </a:t>
            </a:r>
            <a:r>
              <a:rPr lang="en-AU" sz="1800" dirty="0"/>
              <a:t>do we define data usability?</a:t>
            </a:r>
          </a:p>
          <a:p>
            <a:pPr marL="733425" lvl="1" indent="-285750">
              <a:buFont typeface="Arial" panose="020B0604020202020204" pitchFamily="34" charset="0"/>
              <a:buChar char="•"/>
            </a:pPr>
            <a:r>
              <a:rPr lang="en-AU" sz="1800" dirty="0"/>
              <a:t>Michael </a:t>
            </a:r>
            <a:r>
              <a:rPr lang="en-AU" sz="1800" dirty="0" err="1"/>
              <a:t>Diepenbroek</a:t>
            </a:r>
            <a:r>
              <a:rPr lang="en-AU" sz="1800" dirty="0"/>
              <a:t>, Markus </a:t>
            </a:r>
            <a:r>
              <a:rPr lang="en-AU" sz="1800" dirty="0" smtClean="0"/>
              <a:t>Stocker</a:t>
            </a:r>
          </a:p>
          <a:p>
            <a:pPr marL="733425" lvl="1" indent="-285750">
              <a:buFont typeface="Arial" panose="020B0604020202020204" pitchFamily="34" charset="0"/>
              <a:buChar char="•"/>
            </a:pPr>
            <a:endParaRPr lang="en-AU" sz="1800" dirty="0"/>
          </a:p>
          <a:p>
            <a:r>
              <a:rPr lang="en-AU" sz="1800" dirty="0" smtClean="0"/>
              <a:t>Inherent (measurable) &amp; non-inherent (subjective) properties of data, application-specific quality. Different sorts of quality, as per ICQ ideas (access, management etc.), how to describe management quality.</a:t>
            </a:r>
            <a:endParaRPr lang="en-AU" sz="1800" dirty="0"/>
          </a:p>
          <a:p>
            <a:pPr marL="733425" lvl="1" indent="-285750">
              <a:buFont typeface="Arial" panose="020B0604020202020204" pitchFamily="34" charset="0"/>
              <a:buChar char="•"/>
            </a:pPr>
            <a:endParaRPr lang="en-AU" sz="1800" dirty="0"/>
          </a:p>
          <a:p>
            <a:pPr>
              <a:spcBef>
                <a:spcPts val="6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2253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the reason for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 smtClean="0"/>
              <a:t>The session: Data Fitness 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://www.scidatacon.org/2016/sessions/53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 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sz="1800" dirty="0" smtClean="0"/>
              <a:t>Other papers in that session:</a:t>
            </a:r>
          </a:p>
          <a:p>
            <a:pPr>
              <a:spcBef>
                <a:spcPts val="600"/>
              </a:spcBef>
            </a:pPr>
            <a:endParaRPr lang="en-US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800" dirty="0" smtClean="0"/>
              <a:t>How </a:t>
            </a:r>
            <a:r>
              <a:rPr lang="en-AU" sz="1800" dirty="0"/>
              <a:t>do we define data usability?</a:t>
            </a:r>
          </a:p>
          <a:p>
            <a:pPr marL="733425" lvl="1" indent="-285750">
              <a:buFont typeface="Arial" panose="020B0604020202020204" pitchFamily="34" charset="0"/>
              <a:buChar char="•"/>
            </a:pPr>
            <a:r>
              <a:rPr lang="en-AU" sz="1800" dirty="0"/>
              <a:t>Michael </a:t>
            </a:r>
            <a:r>
              <a:rPr lang="en-AU" sz="1800" dirty="0" err="1"/>
              <a:t>Diepenbroek</a:t>
            </a:r>
            <a:r>
              <a:rPr lang="en-AU" sz="1800" dirty="0"/>
              <a:t>, Markus </a:t>
            </a:r>
            <a:r>
              <a:rPr lang="en-AU" sz="1800" dirty="0" smtClean="0"/>
              <a:t>Stocker</a:t>
            </a:r>
            <a:endParaRPr lang="en-AU" sz="1800" dirty="0"/>
          </a:p>
          <a:p>
            <a:r>
              <a:rPr lang="en-AU" sz="1800" dirty="0" smtClean="0"/>
              <a:t>Inherent (measurable) &amp; non-inherent (subjective) properties of data, application-specific quality. Different sorts of quality, as per ICQ ideas (access, management etc.), how to describe management quality.</a:t>
            </a:r>
            <a:endParaRPr lang="en-AU" sz="1800" dirty="0"/>
          </a:p>
          <a:p>
            <a:pPr marL="733425" lvl="1" indent="-285750">
              <a:buFont typeface="Arial" panose="020B0604020202020204" pitchFamily="34" charset="0"/>
              <a:buChar char="•"/>
            </a:pPr>
            <a:endParaRPr lang="en-AU" sz="18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C00000"/>
                </a:solidFill>
              </a:rPr>
              <a:t>I see Michael was your last speaker, I saw Markus in Australia 2 weeks ago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C00000"/>
                </a:solidFill>
              </a:rPr>
              <a:t>I don’t dispute their goals but I do want to make specific background modelling (and by implication, system) choices in order to present best flexibility of particular assessment regimes in the future </a:t>
            </a:r>
            <a:r>
              <a:rPr lang="mr-IN" sz="1800" dirty="0" smtClean="0">
                <a:solidFill>
                  <a:srgbClr val="C00000"/>
                </a:solidFill>
              </a:rPr>
              <a:t>–</a:t>
            </a:r>
            <a:r>
              <a:rPr lang="en-US" sz="1800" dirty="0" smtClean="0">
                <a:solidFill>
                  <a:srgbClr val="C00000"/>
                </a:solidFill>
              </a:rPr>
              <a:t> use a graph!</a:t>
            </a:r>
          </a:p>
          <a:p>
            <a:pPr>
              <a:spcBef>
                <a:spcPts val="6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0537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the reason for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 smtClean="0"/>
              <a:t>The session: Data Fitness 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://www.scidatacon.org/2016/sessions/53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 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sz="1800" dirty="0" smtClean="0"/>
              <a:t>Other papers in that session:</a:t>
            </a:r>
          </a:p>
          <a:p>
            <a:pPr>
              <a:spcBef>
                <a:spcPts val="600"/>
              </a:spcBef>
            </a:pPr>
            <a:endParaRPr lang="en-US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800" dirty="0" smtClean="0"/>
              <a:t>Developing </a:t>
            </a:r>
            <a:r>
              <a:rPr lang="en-AU" sz="1800" dirty="0"/>
              <a:t>a badge system for data fitness</a:t>
            </a:r>
          </a:p>
          <a:p>
            <a:pPr marL="733425" lvl="1" indent="-285750">
              <a:buFont typeface="Arial" panose="020B0604020202020204" pitchFamily="34" charset="0"/>
              <a:buChar char="•"/>
            </a:pPr>
            <a:r>
              <a:rPr lang="en-AU" sz="1800" dirty="0"/>
              <a:t>Helena </a:t>
            </a:r>
            <a:r>
              <a:rPr lang="en-AU" sz="1800" dirty="0" err="1" smtClean="0"/>
              <a:t>Cousijn</a:t>
            </a:r>
            <a:endParaRPr lang="en-AU" sz="1800" dirty="0" smtClean="0"/>
          </a:p>
          <a:p>
            <a:pPr lvl="1" indent="0">
              <a:buNone/>
            </a:pPr>
            <a:endParaRPr lang="en-AU" sz="1800" dirty="0"/>
          </a:p>
          <a:p>
            <a:r>
              <a:rPr lang="en-AU" sz="1800" dirty="0" smtClean="0"/>
              <a:t>Further promoting approaches taken by the DSA</a:t>
            </a:r>
            <a:r>
              <a:rPr lang="en-AU" sz="1800" dirty="0"/>
              <a:t> </a:t>
            </a:r>
            <a:r>
              <a:rPr lang="en-AU" sz="1800" dirty="0" smtClean="0"/>
              <a:t>to rate data repos.</a:t>
            </a:r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12022253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the reason for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 smtClean="0"/>
              <a:t>The session: Data Fitness 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://www.scidatacon.org/2016/sessions/53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 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sz="1800" dirty="0" smtClean="0"/>
              <a:t>Other papers in that session:</a:t>
            </a:r>
          </a:p>
          <a:p>
            <a:pPr>
              <a:spcBef>
                <a:spcPts val="600"/>
              </a:spcBef>
            </a:pPr>
            <a:endParaRPr lang="en-US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800" dirty="0" smtClean="0"/>
              <a:t>Developing </a:t>
            </a:r>
            <a:r>
              <a:rPr lang="en-AU" sz="1800" dirty="0"/>
              <a:t>a badge system for data fitness</a:t>
            </a:r>
          </a:p>
          <a:p>
            <a:pPr marL="733425" lvl="1" indent="-285750">
              <a:buFont typeface="Arial" panose="020B0604020202020204" pitchFamily="34" charset="0"/>
              <a:buChar char="•"/>
            </a:pPr>
            <a:r>
              <a:rPr lang="en-AU" sz="1800" dirty="0"/>
              <a:t>Helena </a:t>
            </a:r>
            <a:r>
              <a:rPr lang="en-AU" sz="1800" dirty="0" err="1" smtClean="0"/>
              <a:t>Cousijn</a:t>
            </a:r>
            <a:endParaRPr lang="en-AU" sz="1800" dirty="0" smtClean="0"/>
          </a:p>
          <a:p>
            <a:pPr lvl="1" indent="0">
              <a:buNone/>
            </a:pPr>
            <a:endParaRPr lang="en-AU" sz="1800" dirty="0"/>
          </a:p>
          <a:p>
            <a:r>
              <a:rPr lang="en-AU" sz="1800" dirty="0" smtClean="0"/>
              <a:t>Further promoting approaches taken by the DSA</a:t>
            </a:r>
            <a:r>
              <a:rPr lang="en-AU" sz="1800" dirty="0"/>
              <a:t> </a:t>
            </a:r>
            <a:r>
              <a:rPr lang="en-AU" sz="1800" dirty="0" smtClean="0"/>
              <a:t>to rate data repos.</a:t>
            </a:r>
            <a:endParaRPr lang="en-AU" sz="1800" dirty="0"/>
          </a:p>
          <a:p>
            <a:pPr marL="733425" lvl="1" indent="-285750">
              <a:buFont typeface="Arial" panose="020B0604020202020204" pitchFamily="34" charset="0"/>
              <a:buChar char="•"/>
            </a:pPr>
            <a:endParaRPr lang="en-AU" sz="18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1800" dirty="0" smtClean="0">
                <a:solidFill>
                  <a:srgbClr val="C00000"/>
                </a:solidFill>
              </a:rPr>
              <a:t>S</a:t>
            </a:r>
            <a:r>
              <a:rPr lang="en-US" sz="1800" dirty="0" err="1" smtClean="0">
                <a:solidFill>
                  <a:srgbClr val="C00000"/>
                </a:solidFill>
              </a:rPr>
              <a:t>ounds</a:t>
            </a:r>
            <a:r>
              <a:rPr lang="en-US" sz="1800" dirty="0" smtClean="0">
                <a:solidFill>
                  <a:srgbClr val="C00000"/>
                </a:solidFill>
              </a:rPr>
              <a:t> fine</a:t>
            </a:r>
          </a:p>
        </p:txBody>
      </p:sp>
    </p:spTree>
    <p:extLst>
      <p:ext uri="{BB962C8B-B14F-4D97-AF65-F5344CB8AC3E}">
        <p14:creationId xmlns:p14="http://schemas.microsoft.com/office/powerpoint/2010/main" val="8143047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the reason for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 smtClean="0"/>
              <a:t>The session: Data Fitness 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://www.scidatacon.org/2016/sessions/53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 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sz="1800" dirty="0" smtClean="0"/>
              <a:t>Other papers in that session:</a:t>
            </a:r>
          </a:p>
          <a:p>
            <a:pPr>
              <a:spcBef>
                <a:spcPts val="600"/>
              </a:spcBef>
            </a:pPr>
            <a:endParaRPr lang="en-US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800" dirty="0" smtClean="0"/>
              <a:t>Data </a:t>
            </a:r>
            <a:r>
              <a:rPr lang="en-AU" sz="1800" dirty="0"/>
              <a:t>Selection: Survival of the </a:t>
            </a:r>
            <a:r>
              <a:rPr lang="en-AU" sz="1800" dirty="0" smtClean="0"/>
              <a:t>Fittest</a:t>
            </a:r>
          </a:p>
          <a:p>
            <a:pPr marL="733425" lvl="1" indent="-285750">
              <a:buFont typeface="Arial" panose="020B0604020202020204" pitchFamily="34" charset="0"/>
              <a:buChar char="•"/>
            </a:pPr>
            <a:r>
              <a:rPr lang="en-AU" sz="1800" dirty="0" err="1"/>
              <a:t>Pesant</a:t>
            </a:r>
            <a:r>
              <a:rPr lang="en-AU" sz="1800" dirty="0"/>
              <a:t> </a:t>
            </a:r>
            <a:r>
              <a:rPr lang="en-AU" sz="1800" dirty="0" err="1"/>
              <a:t>Stéphane</a:t>
            </a:r>
            <a:endParaRPr lang="en-AU" sz="1800" dirty="0"/>
          </a:p>
          <a:p>
            <a:pPr lvl="1" indent="0">
              <a:buNone/>
            </a:pPr>
            <a:endParaRPr lang="en-AU" sz="1800" dirty="0"/>
          </a:p>
          <a:p>
            <a:r>
              <a:rPr lang="en-AU" sz="1800" dirty="0" smtClean="0"/>
              <a:t>Presentation of datasets in PANGEA. Key message: that DFRA can vary a lot so quality should be assessed at a very granular level and aggregated to higher levels in the form of stats.</a:t>
            </a:r>
            <a:endParaRPr lang="en-AU" sz="1800" dirty="0"/>
          </a:p>
          <a:p>
            <a:pPr marL="733425" lvl="1" indent="-285750">
              <a:buFont typeface="Arial" panose="020B0604020202020204" pitchFamily="34" charset="0"/>
              <a:buChar char="•"/>
            </a:pPr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12022253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the reason for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 smtClean="0"/>
              <a:t>The session: Data Fitness 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://www.scidatacon.org/2016/sessions/53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 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sz="1800" dirty="0" smtClean="0"/>
              <a:t>Other papers in that session:</a:t>
            </a:r>
          </a:p>
          <a:p>
            <a:pPr>
              <a:spcBef>
                <a:spcPts val="600"/>
              </a:spcBef>
            </a:pPr>
            <a:endParaRPr lang="en-US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sz="1800" dirty="0" smtClean="0"/>
              <a:t>Data </a:t>
            </a:r>
            <a:r>
              <a:rPr lang="en-AU" sz="1800" dirty="0"/>
              <a:t>Selection: Survival of the </a:t>
            </a:r>
            <a:r>
              <a:rPr lang="en-AU" sz="1800" dirty="0" smtClean="0"/>
              <a:t>Fittest</a:t>
            </a:r>
          </a:p>
          <a:p>
            <a:pPr marL="733425" lvl="1" indent="-285750">
              <a:buFont typeface="Arial" panose="020B0604020202020204" pitchFamily="34" charset="0"/>
              <a:buChar char="•"/>
            </a:pPr>
            <a:r>
              <a:rPr lang="en-AU" sz="1800" dirty="0" err="1"/>
              <a:t>Pesant</a:t>
            </a:r>
            <a:r>
              <a:rPr lang="en-AU" sz="1800" dirty="0"/>
              <a:t> </a:t>
            </a:r>
            <a:r>
              <a:rPr lang="en-AU" sz="1800" dirty="0" err="1"/>
              <a:t>Stéphane</a:t>
            </a:r>
            <a:endParaRPr lang="en-AU" sz="1800" dirty="0"/>
          </a:p>
          <a:p>
            <a:pPr lvl="1" indent="0">
              <a:buNone/>
            </a:pPr>
            <a:endParaRPr lang="en-AU" sz="1800" dirty="0"/>
          </a:p>
          <a:p>
            <a:r>
              <a:rPr lang="en-AU" sz="1800" dirty="0" smtClean="0"/>
              <a:t>Presentation of datasets in PANGEA. Key message: that DFRA can vary a lot so quality should be assessed at a very granular level and aggregated to higher levels in the form of stats.</a:t>
            </a:r>
            <a:endParaRPr lang="en-AU" sz="1800" dirty="0"/>
          </a:p>
          <a:p>
            <a:pPr marL="733425" lvl="1" indent="-285750">
              <a:buFont typeface="Arial" panose="020B0604020202020204" pitchFamily="34" charset="0"/>
              <a:buChar char="•"/>
            </a:pPr>
            <a:endParaRPr lang="en-AU" sz="18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1800" smtClean="0">
                <a:solidFill>
                  <a:srgbClr val="C00000"/>
                </a:solidFill>
              </a:rPr>
              <a:t>A graph layer </a:t>
            </a:r>
            <a:r>
              <a:rPr lang="en-US" sz="1800" smtClean="0">
                <a:solidFill>
                  <a:srgbClr val="C00000"/>
                </a:solidFill>
              </a:rPr>
              <a:t>approach </a:t>
            </a:r>
            <a:r>
              <a:rPr lang="en-US" sz="1800" dirty="0" smtClean="0">
                <a:solidFill>
                  <a:srgbClr val="C00000"/>
                </a:solidFill>
              </a:rPr>
              <a:t>may help with this as graph info can be aggregated/abstracted from </a:t>
            </a:r>
          </a:p>
          <a:p>
            <a:pPr>
              <a:spcBef>
                <a:spcPts val="6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9807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the reason for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2000" dirty="0" smtClean="0"/>
              <a:t>The session: Data Fitness </a:t>
            </a: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://www.scidatacon.org/2016/sessions/53</a:t>
            </a:r>
            <a:r>
              <a:rPr lang="en-US" sz="2000" dirty="0" smtClean="0">
                <a:hlinkClick r:id="rId2"/>
              </a:rPr>
              <a:t>/</a:t>
            </a:r>
            <a:r>
              <a:rPr lang="en-US" sz="2000" dirty="0" smtClean="0"/>
              <a:t> </a:t>
            </a:r>
          </a:p>
          <a:p>
            <a:pPr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AU" sz="1800" dirty="0" smtClean="0"/>
              <a:t>Reflection:</a:t>
            </a:r>
          </a:p>
          <a:p>
            <a:pPr>
              <a:spcBef>
                <a:spcPts val="600"/>
              </a:spcBef>
            </a:pPr>
            <a:endParaRPr lang="en-AU" sz="18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1800" dirty="0" smtClean="0"/>
              <a:t>I think the paper, as presented in 2016, was valuable in making the case for: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AU" sz="1800" dirty="0" smtClean="0"/>
          </a:p>
          <a:p>
            <a:pPr marL="733425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1800" dirty="0" smtClean="0"/>
              <a:t>Storing more than just properties of datasets</a:t>
            </a:r>
          </a:p>
          <a:p>
            <a:pPr marL="118110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1600" dirty="0" smtClean="0"/>
              <a:t>Also associations between them, each other, and other things</a:t>
            </a:r>
          </a:p>
          <a:p>
            <a:pPr marL="118110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AU" sz="1600" dirty="0" smtClean="0"/>
          </a:p>
          <a:p>
            <a:pPr marL="733425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AU" sz="1800" dirty="0" smtClean="0"/>
              <a:t>That upper data models can be used (PROV) even when there are domain-specific requirements like multiple possible DFRA objects &amp; queries</a:t>
            </a:r>
            <a:endParaRPr lang="en-AU" sz="1800" dirty="0"/>
          </a:p>
          <a:p>
            <a:pPr marL="733425" lvl="1" indent="-285750">
              <a:buFont typeface="Arial" panose="020B0604020202020204" pitchFamily="34" charset="0"/>
              <a:buChar char="•"/>
            </a:pPr>
            <a:endParaRPr lang="en-AU" sz="18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>
              <a:spcBef>
                <a:spcPts val="6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4337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5925"/>
            <a:ext cx="8229600" cy="492443"/>
          </a:xfrm>
        </p:spPr>
        <p:txBody>
          <a:bodyPr/>
          <a:lstStyle/>
          <a:p>
            <a:r>
              <a:rPr lang="en-US" dirty="0" smtClean="0"/>
              <a:t>Recent thoughts </a:t>
            </a:r>
            <a:r>
              <a:rPr lang="en-US" dirty="0"/>
              <a:t>on </a:t>
            </a:r>
            <a:r>
              <a:rPr lang="en-US" dirty="0" smtClean="0"/>
              <a:t>DFRA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AU" dirty="0" smtClean="0"/>
              <a:t>There are many initiatives that can assist with DFRA:</a:t>
            </a:r>
          </a:p>
          <a:p>
            <a:pPr marL="790575" lvl="1" indent="-342900">
              <a:buFont typeface="Arial" charset="0"/>
              <a:buChar char="•"/>
            </a:pPr>
            <a:r>
              <a:rPr lang="en-AU" dirty="0" smtClean="0"/>
              <a:t>Creating citable objects (RDA, FORCE11)</a:t>
            </a:r>
          </a:p>
          <a:p>
            <a:pPr marL="790575" lvl="1" indent="-342900">
              <a:buFont typeface="Arial" charset="0"/>
              <a:buChar char="•"/>
            </a:pPr>
            <a:r>
              <a:rPr lang="en-AU" dirty="0" smtClean="0"/>
              <a:t>Creating attribution graphs (</a:t>
            </a:r>
            <a:r>
              <a:rPr lang="en-AU" dirty="0" err="1" smtClean="0"/>
              <a:t>Scholix</a:t>
            </a:r>
            <a:r>
              <a:rPr lang="en-AU" dirty="0" smtClean="0"/>
              <a:t>, RDA/TDWG)</a:t>
            </a:r>
          </a:p>
          <a:p>
            <a:pPr marL="790575" lvl="1" indent="-342900">
              <a:buFont typeface="Arial" charset="0"/>
              <a:buChar char="•"/>
            </a:pPr>
            <a:r>
              <a:rPr lang="en-AU" dirty="0" smtClean="0"/>
              <a:t>Generation of specific metadata standards</a:t>
            </a:r>
          </a:p>
          <a:p>
            <a:pPr marL="1238250" lvl="2" indent="-342900">
              <a:buFont typeface="Arial" charset="0"/>
              <a:buChar char="•"/>
            </a:pPr>
            <a:r>
              <a:rPr lang="en-AU" dirty="0" smtClean="0"/>
              <a:t>Perhaps based on </a:t>
            </a:r>
            <a:r>
              <a:rPr lang="is-IS" dirty="0"/>
              <a:t>ISO 19157:2013</a:t>
            </a:r>
            <a:endParaRPr lang="en-AU" dirty="0" smtClean="0"/>
          </a:p>
          <a:p>
            <a:pPr marL="790575" lvl="1" indent="-342900">
              <a:buFont typeface="Arial" charset="0"/>
              <a:buChar char="•"/>
            </a:pPr>
            <a:r>
              <a:rPr lang="en-AU" dirty="0" smtClean="0"/>
              <a:t>IQC</a:t>
            </a:r>
          </a:p>
          <a:p>
            <a:pPr marL="790575" lvl="1" indent="-342900">
              <a:buFont typeface="Arial" charset="0"/>
              <a:buChar char="•"/>
            </a:pPr>
            <a:r>
              <a:rPr lang="mr-IN" dirty="0" smtClean="0"/>
              <a:t>…</a:t>
            </a:r>
            <a:endParaRPr lang="en-AU" dirty="0" smtClean="0"/>
          </a:p>
          <a:p>
            <a:pPr marL="790575" lvl="1" indent="-342900">
              <a:buFont typeface="Arial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2291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5925"/>
            <a:ext cx="8229600" cy="492443"/>
          </a:xfrm>
        </p:spPr>
        <p:txBody>
          <a:bodyPr/>
          <a:lstStyle/>
          <a:p>
            <a:r>
              <a:rPr lang="en-US" dirty="0" smtClean="0"/>
              <a:t>Recent thoughts </a:t>
            </a:r>
            <a:r>
              <a:rPr lang="en-US" dirty="0"/>
              <a:t>on </a:t>
            </a:r>
            <a:r>
              <a:rPr lang="en-US" dirty="0" smtClean="0"/>
              <a:t>DFRA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AU" dirty="0" smtClean="0"/>
              <a:t>There are many initiatives that can assist with DFRA</a:t>
            </a:r>
          </a:p>
          <a:p>
            <a:pPr marL="790575" lvl="1" indent="-342900">
              <a:buFont typeface="Arial" charset="0"/>
              <a:buChar char="•"/>
            </a:pPr>
            <a:endParaRPr lang="en-AU" dirty="0"/>
          </a:p>
          <a:p>
            <a:pPr marL="342900" indent="-342900">
              <a:buFont typeface="Arial" charset="0"/>
              <a:buChar char="•"/>
            </a:pPr>
            <a:r>
              <a:rPr lang="en-AU" dirty="0" smtClean="0"/>
              <a:t>I will be focussing on the ‘pipeline’ to help people expose all the information that could be useful for DFRA, in standardised ways</a:t>
            </a:r>
          </a:p>
          <a:p>
            <a:pPr marL="790575" lvl="1" indent="-342900">
              <a:buFont typeface="Arial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2400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Purpose of my SciDataCon2016 presentation</a:t>
            </a:r>
          </a:p>
          <a:p>
            <a:pPr marL="790575" lvl="1" indent="-342900">
              <a:buFont typeface="Arial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The paper itself</a:t>
            </a:r>
          </a:p>
          <a:p>
            <a:pPr marL="790575" lvl="1" indent="-342900">
              <a:buFont typeface="Arial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The reason for it</a:t>
            </a:r>
          </a:p>
          <a:p>
            <a:pPr marL="790575" lvl="1" indent="-342900">
              <a:buFont typeface="Arial" charset="0"/>
              <a:buChar char="•"/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The major claim as I now see it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Thoughts on DFRA since then</a:t>
            </a:r>
          </a:p>
          <a:p>
            <a:pPr marL="790575" lvl="1" indent="-342900">
              <a:buFont typeface="Arial" charset="0"/>
              <a:buChar char="•"/>
            </a:pPr>
            <a:r>
              <a:rPr lang="en-US" dirty="0" smtClean="0"/>
              <a:t>Actually building graphs</a:t>
            </a:r>
          </a:p>
          <a:p>
            <a:pPr marL="790575" lvl="1" indent="-342900">
              <a:buFont typeface="Arial" charset="0"/>
              <a:buChar char="•"/>
            </a:pPr>
            <a:r>
              <a:rPr lang="en-US" dirty="0" smtClean="0"/>
              <a:t>RDA’s provenance group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5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5925"/>
            <a:ext cx="8229600" cy="492443"/>
          </a:xfrm>
        </p:spPr>
        <p:txBody>
          <a:bodyPr/>
          <a:lstStyle/>
          <a:p>
            <a:r>
              <a:rPr lang="en-US" dirty="0" smtClean="0"/>
              <a:t>Recent thoughts </a:t>
            </a:r>
            <a:r>
              <a:rPr lang="en-US" dirty="0"/>
              <a:t>on </a:t>
            </a:r>
            <a:r>
              <a:rPr lang="en-US" dirty="0" smtClean="0"/>
              <a:t>DFRA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AU" dirty="0" smtClean="0"/>
              <a:t>There are many initiatives that can assist with DFRA</a:t>
            </a:r>
          </a:p>
          <a:p>
            <a:pPr marL="790575" lvl="1" indent="-342900">
              <a:buFont typeface="Arial" charset="0"/>
              <a:buChar char="•"/>
            </a:pPr>
            <a:endParaRPr lang="en-AU" dirty="0"/>
          </a:p>
          <a:p>
            <a:pPr marL="342900" indent="-342900">
              <a:buFont typeface="Arial" charset="0"/>
              <a:buChar char="•"/>
            </a:pPr>
            <a:r>
              <a:rPr lang="en-AU" dirty="0" smtClean="0"/>
              <a:t>I will be focussing on the ‘pipeline’ to help people expose all the information that could be useful for DFRA, in standardised ways</a:t>
            </a:r>
          </a:p>
          <a:p>
            <a:pPr marL="790575" lvl="1" indent="-342900">
              <a:buFont typeface="Arial" charset="0"/>
              <a:buChar char="•"/>
            </a:pPr>
            <a:r>
              <a:rPr lang="en-AU" dirty="0" smtClean="0"/>
              <a:t>The more standardised the mechanisms, the more attention can be placed on specific methods of DFRA</a:t>
            </a:r>
          </a:p>
          <a:p>
            <a:pPr marL="790575" lvl="1" indent="-342900">
              <a:buFont typeface="Arial" charset="0"/>
              <a:buChar char="•"/>
            </a:pPr>
            <a:endParaRPr lang="en-AU" dirty="0" smtClean="0"/>
          </a:p>
          <a:p>
            <a:pPr marL="790575" lvl="1" indent="-342900">
              <a:buFont typeface="Arial" charset="0"/>
              <a:buChar char="•"/>
            </a:pPr>
            <a:endParaRPr lang="en-AU" dirty="0" smtClean="0"/>
          </a:p>
          <a:p>
            <a:pPr marL="790575" lvl="1" indent="-342900">
              <a:buFont typeface="Arial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3309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5925"/>
            <a:ext cx="8229600" cy="492443"/>
          </a:xfrm>
        </p:spPr>
        <p:txBody>
          <a:bodyPr/>
          <a:lstStyle/>
          <a:p>
            <a:r>
              <a:rPr lang="en-US" dirty="0" smtClean="0"/>
              <a:t>Recent thoughts </a:t>
            </a:r>
            <a:r>
              <a:rPr lang="en-US" dirty="0"/>
              <a:t>on </a:t>
            </a:r>
            <a:r>
              <a:rPr lang="en-US" dirty="0" smtClean="0"/>
              <a:t>DFRA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AU" dirty="0" smtClean="0"/>
              <a:t>There are many initiatives that can assist with DFRA</a:t>
            </a:r>
          </a:p>
          <a:p>
            <a:pPr marL="790575" lvl="1" indent="-342900">
              <a:buFont typeface="Arial" charset="0"/>
              <a:buChar char="•"/>
            </a:pPr>
            <a:endParaRPr lang="en-AU" dirty="0"/>
          </a:p>
          <a:p>
            <a:pPr marL="342900" indent="-342900">
              <a:buFont typeface="Arial" charset="0"/>
              <a:buChar char="•"/>
            </a:pPr>
            <a:r>
              <a:rPr lang="en-AU" dirty="0" smtClean="0"/>
              <a:t>I will be focussing on the ‘pipeline’ to help people expose all the information that could be useful for DFRA, in standardised ways</a:t>
            </a:r>
          </a:p>
          <a:p>
            <a:pPr marL="790575" lvl="1" indent="-342900">
              <a:buFont typeface="Arial" charset="0"/>
              <a:buChar char="•"/>
            </a:pPr>
            <a:r>
              <a:rPr lang="en-AU" dirty="0" smtClean="0"/>
              <a:t>The more standardised the mechanisms, the more attention can be placed on specific methods of DFRA</a:t>
            </a:r>
          </a:p>
          <a:p>
            <a:pPr marL="790575" lvl="1" indent="-342900">
              <a:buFont typeface="Arial" charset="0"/>
              <a:buChar char="•"/>
            </a:pPr>
            <a:r>
              <a:rPr lang="en-AU" dirty="0">
                <a:solidFill>
                  <a:srgbClr val="C00000"/>
                </a:solidFill>
              </a:rPr>
              <a:t>Say hello to the Provenance Patterns WG!</a:t>
            </a:r>
          </a:p>
          <a:p>
            <a:pPr marL="790575" lvl="1" indent="-342900">
              <a:buFont typeface="Arial" charset="0"/>
              <a:buChar char="•"/>
            </a:pPr>
            <a:endParaRPr lang="en-AU" dirty="0" smtClean="0"/>
          </a:p>
          <a:p>
            <a:pPr marL="790575" lvl="1" indent="-342900">
              <a:buFont typeface="Arial" charset="0"/>
              <a:buChar char="•"/>
            </a:pPr>
            <a:endParaRPr lang="en-AU" dirty="0" smtClean="0"/>
          </a:p>
          <a:p>
            <a:pPr marL="790575" lvl="1" indent="-342900">
              <a:buFont typeface="Arial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2819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5925"/>
            <a:ext cx="8229600" cy="492443"/>
          </a:xfrm>
        </p:spPr>
        <p:txBody>
          <a:bodyPr/>
          <a:lstStyle/>
          <a:p>
            <a:r>
              <a:rPr lang="en-US" dirty="0" smtClean="0"/>
              <a:t>Recent thoughts </a:t>
            </a:r>
            <a:r>
              <a:rPr lang="en-US" dirty="0"/>
              <a:t>on </a:t>
            </a:r>
            <a:r>
              <a:rPr lang="en-US" dirty="0" smtClean="0"/>
              <a:t>DFRA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AU" dirty="0" smtClean="0">
                <a:solidFill>
                  <a:schemeClr val="tx1"/>
                </a:solidFill>
              </a:rPr>
              <a:t>Provenance Patterns WG</a:t>
            </a:r>
          </a:p>
          <a:p>
            <a:pPr marL="790575" lvl="1" indent="-342900">
              <a:buFont typeface="Arial" charset="0"/>
              <a:buChar char="•"/>
            </a:pPr>
            <a:r>
              <a:rPr lang="en-AU" sz="2000" dirty="0" smtClean="0">
                <a:hlinkClick r:id="rId2"/>
              </a:rPr>
              <a:t>https</a:t>
            </a:r>
            <a:r>
              <a:rPr lang="en-AU" sz="2000" dirty="0">
                <a:hlinkClick r:id="rId2"/>
              </a:rPr>
              <a:t>://</a:t>
            </a:r>
            <a:r>
              <a:rPr lang="en-AU" sz="2000" dirty="0" smtClean="0">
                <a:hlinkClick r:id="rId2"/>
              </a:rPr>
              <a:t>www.rd-alliance.org/groups/provenance-patterns-wg</a:t>
            </a:r>
            <a:endParaRPr lang="en-AU" sz="2000" dirty="0" smtClean="0"/>
          </a:p>
          <a:p>
            <a:pPr marL="790575" lvl="1" indent="-342900">
              <a:buFont typeface="Arial" charset="0"/>
              <a:buChar char="•"/>
            </a:pPr>
            <a:r>
              <a:rPr lang="en-AU" sz="2000" dirty="0"/>
              <a:t>Creating patterns for DFRA is a high priority as provenance is all about </a:t>
            </a:r>
            <a:r>
              <a:rPr lang="en-AU" sz="2000" dirty="0" smtClean="0"/>
              <a:t>trust</a:t>
            </a:r>
          </a:p>
          <a:p>
            <a:pPr marL="790575" lvl="1" indent="-342900">
              <a:buFont typeface="Arial" charset="0"/>
              <a:buChar char="•"/>
            </a:pPr>
            <a:endParaRPr lang="en-AU" dirty="0" smtClean="0"/>
          </a:p>
          <a:p>
            <a:pPr marL="790575" lvl="1" indent="-342900">
              <a:buFont typeface="Arial" charset="0"/>
              <a:buChar char="•"/>
            </a:pPr>
            <a:r>
              <a:rPr lang="en-AU" dirty="0" smtClean="0"/>
              <a:t>Activities:</a:t>
            </a:r>
          </a:p>
          <a:p>
            <a:pPr marL="1352550" lvl="2" indent="-457200">
              <a:buFont typeface="+mj-lt"/>
              <a:buAutoNum type="arabicPeriod"/>
            </a:pPr>
            <a:r>
              <a:rPr lang="en-AU" dirty="0"/>
              <a:t>Common provenance Use Cases</a:t>
            </a:r>
          </a:p>
          <a:p>
            <a:pPr marL="1352550" lvl="2" indent="-457200">
              <a:buFont typeface="+mj-lt"/>
              <a:buAutoNum type="arabicPeriod"/>
            </a:pPr>
            <a:r>
              <a:rPr lang="en-AU" dirty="0"/>
              <a:t>Provenance design patterns</a:t>
            </a:r>
          </a:p>
          <a:p>
            <a:pPr marL="1352550" lvl="2" indent="-457200">
              <a:buFont typeface="+mj-lt"/>
              <a:buAutoNum type="arabicPeriod"/>
            </a:pPr>
            <a:r>
              <a:rPr lang="en-AU" dirty="0"/>
              <a:t>Sharing provenance</a:t>
            </a:r>
          </a:p>
          <a:p>
            <a:pPr marL="1352550" lvl="2" indent="-457200">
              <a:buFont typeface="+mj-lt"/>
              <a:buAutoNum type="arabicPeriod"/>
            </a:pPr>
            <a:r>
              <a:rPr lang="en-AU" dirty="0"/>
              <a:t>Strategies for enterprise provenance management</a:t>
            </a:r>
          </a:p>
          <a:p>
            <a:pPr marL="1352550" lvl="2" indent="-457200">
              <a:buFont typeface="+mj-lt"/>
              <a:buAutoNum type="arabicPeriod"/>
            </a:pPr>
            <a:r>
              <a:rPr lang="en-AU" dirty="0"/>
              <a:t>Tools for provenance</a:t>
            </a:r>
          </a:p>
          <a:p>
            <a:pPr marL="1352550" lvl="2" indent="-457200">
              <a:buFont typeface="+mj-lt"/>
              <a:buAutoNum type="arabicPeriod"/>
            </a:pPr>
            <a:r>
              <a:rPr lang="en-AU" dirty="0"/>
              <a:t>Provenance data collections</a:t>
            </a:r>
          </a:p>
          <a:p>
            <a:pPr marL="790575" lvl="1" indent="-342900">
              <a:buFont typeface="Arial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3392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5925"/>
            <a:ext cx="8229600" cy="492443"/>
          </a:xfrm>
        </p:spPr>
        <p:txBody>
          <a:bodyPr/>
          <a:lstStyle/>
          <a:p>
            <a:r>
              <a:rPr lang="en-US" dirty="0" smtClean="0"/>
              <a:t>Recent thoughts </a:t>
            </a:r>
            <a:r>
              <a:rPr lang="en-US" dirty="0"/>
              <a:t>on </a:t>
            </a:r>
            <a:r>
              <a:rPr lang="en-US" dirty="0" smtClean="0"/>
              <a:t>DFRA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AU" dirty="0" smtClean="0">
                <a:solidFill>
                  <a:schemeClr val="tx1"/>
                </a:solidFill>
              </a:rPr>
              <a:t>Provenance Patterns WG</a:t>
            </a:r>
          </a:p>
          <a:p>
            <a:pPr marL="790575" lvl="1" indent="-342900">
              <a:buFont typeface="Arial" charset="0"/>
              <a:buChar char="•"/>
            </a:pPr>
            <a:r>
              <a:rPr lang="en-AU" sz="2000" dirty="0" smtClean="0">
                <a:hlinkClick r:id="rId2"/>
              </a:rPr>
              <a:t>https</a:t>
            </a:r>
            <a:r>
              <a:rPr lang="en-AU" sz="2000" dirty="0">
                <a:hlinkClick r:id="rId2"/>
              </a:rPr>
              <a:t>://</a:t>
            </a:r>
            <a:r>
              <a:rPr lang="en-AU" sz="2000" dirty="0" smtClean="0">
                <a:hlinkClick r:id="rId2"/>
              </a:rPr>
              <a:t>www.rd-alliance.org/groups/provenance-patterns-wg</a:t>
            </a:r>
            <a:endParaRPr lang="en-AU" sz="2000" dirty="0" smtClean="0"/>
          </a:p>
          <a:p>
            <a:pPr marL="790575" lvl="1" indent="-342900">
              <a:buFont typeface="Arial" charset="0"/>
              <a:buChar char="•"/>
            </a:pPr>
            <a:r>
              <a:rPr lang="en-AU" sz="2000" dirty="0"/>
              <a:t>Creating patterns for DFRA is a high priority as provenance is all about </a:t>
            </a:r>
            <a:r>
              <a:rPr lang="en-AU" sz="2000" dirty="0" smtClean="0"/>
              <a:t>trust</a:t>
            </a:r>
          </a:p>
          <a:p>
            <a:pPr marL="790575" lvl="1" indent="-342900">
              <a:buFont typeface="Arial" charset="0"/>
              <a:buChar char="•"/>
            </a:pPr>
            <a:endParaRPr lang="en-AU" dirty="0" smtClean="0"/>
          </a:p>
          <a:p>
            <a:pPr marL="790575" lvl="1" indent="-342900">
              <a:buFont typeface="Arial" charset="0"/>
              <a:buChar char="•"/>
            </a:pPr>
            <a:r>
              <a:rPr lang="en-AU" dirty="0" smtClean="0"/>
              <a:t>Activities:</a:t>
            </a:r>
          </a:p>
          <a:p>
            <a:pPr marL="1352550" lvl="2" indent="-457200">
              <a:buFont typeface="+mj-lt"/>
              <a:buAutoNum type="arabicPeriod"/>
            </a:pPr>
            <a:r>
              <a:rPr lang="en-AU" dirty="0"/>
              <a:t>Common provenance Use Cases</a:t>
            </a:r>
          </a:p>
          <a:p>
            <a:pPr marL="1352550" lvl="2" indent="-457200">
              <a:buFont typeface="+mj-lt"/>
              <a:buAutoNum type="arabicPeriod"/>
            </a:pPr>
            <a:r>
              <a:rPr lang="en-AU" dirty="0"/>
              <a:t>Provenance design patterns</a:t>
            </a:r>
          </a:p>
          <a:p>
            <a:pPr marL="1352550" lvl="2" indent="-457200">
              <a:buFont typeface="+mj-lt"/>
              <a:buAutoNum type="arabicPeriod"/>
            </a:pPr>
            <a:r>
              <a:rPr lang="en-AU" dirty="0"/>
              <a:t>Sharing provenance</a:t>
            </a:r>
          </a:p>
          <a:p>
            <a:pPr marL="1352550" lvl="2" indent="-457200">
              <a:buFont typeface="+mj-lt"/>
              <a:buAutoNum type="arabicPeriod"/>
            </a:pPr>
            <a:r>
              <a:rPr lang="en-AU" dirty="0"/>
              <a:t>Strategies for enterprise provenance management</a:t>
            </a:r>
          </a:p>
          <a:p>
            <a:pPr marL="1352550" lvl="2" indent="-457200">
              <a:buFont typeface="+mj-lt"/>
              <a:buAutoNum type="arabicPeriod"/>
            </a:pPr>
            <a:r>
              <a:rPr lang="en-AU" dirty="0"/>
              <a:t>Tools for provenance</a:t>
            </a:r>
          </a:p>
          <a:p>
            <a:pPr marL="1352550" lvl="2" indent="-457200">
              <a:buFont typeface="+mj-lt"/>
              <a:buAutoNum type="arabicPeriod"/>
            </a:pPr>
            <a:r>
              <a:rPr lang="en-AU" dirty="0"/>
              <a:t>Provenance data collections</a:t>
            </a:r>
          </a:p>
          <a:p>
            <a:pPr marL="790575" lvl="1" indent="-342900">
              <a:buFont typeface="Arial" charset="0"/>
              <a:buChar char="•"/>
            </a:pP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6372200" y="3429000"/>
            <a:ext cx="22066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Many of these are 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relevant to DFRA, 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that’s no accident</a:t>
            </a:r>
            <a:r>
              <a:rPr lang="mr-IN" dirty="0" smtClean="0">
                <a:solidFill>
                  <a:srgbClr val="C00000"/>
                </a:solidFill>
              </a:rPr>
              <a:t>…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99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5925"/>
            <a:ext cx="8229600" cy="492443"/>
          </a:xfrm>
        </p:spPr>
        <p:txBody>
          <a:bodyPr/>
          <a:lstStyle/>
          <a:p>
            <a:r>
              <a:rPr lang="en-US" dirty="0" smtClean="0"/>
              <a:t>Recent thoughts </a:t>
            </a:r>
            <a:r>
              <a:rPr lang="en-US" dirty="0"/>
              <a:t>on </a:t>
            </a:r>
            <a:r>
              <a:rPr lang="en-US" dirty="0" smtClean="0"/>
              <a:t>DFRA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AU" dirty="0" smtClean="0">
                <a:solidFill>
                  <a:schemeClr val="tx1"/>
                </a:solidFill>
              </a:rPr>
              <a:t>Provenance Patterns WG</a:t>
            </a:r>
          </a:p>
          <a:p>
            <a:pPr marL="790575" lvl="1" indent="-342900">
              <a:buFont typeface="Arial" charset="0"/>
              <a:buChar char="•"/>
            </a:pPr>
            <a:r>
              <a:rPr lang="en-AU" sz="2000" dirty="0" smtClean="0">
                <a:hlinkClick r:id="rId2"/>
              </a:rPr>
              <a:t>https</a:t>
            </a:r>
            <a:r>
              <a:rPr lang="en-AU" sz="2000" dirty="0">
                <a:hlinkClick r:id="rId2"/>
              </a:rPr>
              <a:t>://</a:t>
            </a:r>
            <a:r>
              <a:rPr lang="en-AU" sz="2000" dirty="0" smtClean="0">
                <a:hlinkClick r:id="rId2"/>
              </a:rPr>
              <a:t>www.rd-alliance.org/groups/provenance-patterns-wg</a:t>
            </a:r>
            <a:endParaRPr lang="en-AU" sz="2000" dirty="0" smtClean="0"/>
          </a:p>
          <a:p>
            <a:pPr marL="790575" lvl="1" indent="-342900">
              <a:buFont typeface="Arial" charset="0"/>
              <a:buChar char="•"/>
            </a:pPr>
            <a:r>
              <a:rPr lang="en-AU" sz="2000" dirty="0"/>
              <a:t>Creating patterns for DFRA is a high priority as provenance is all about </a:t>
            </a:r>
            <a:r>
              <a:rPr lang="en-AU" sz="2000" dirty="0" smtClean="0"/>
              <a:t>trust</a:t>
            </a:r>
          </a:p>
          <a:p>
            <a:pPr marL="790575" lvl="1" indent="-342900">
              <a:buFont typeface="Arial" charset="0"/>
              <a:buChar char="•"/>
            </a:pPr>
            <a:endParaRPr lang="en-AU" dirty="0" smtClean="0"/>
          </a:p>
          <a:p>
            <a:pPr marL="790575" lvl="1" indent="-342900">
              <a:buFont typeface="Arial" charset="0"/>
              <a:buChar char="•"/>
            </a:pPr>
            <a:r>
              <a:rPr lang="en-AU" dirty="0" smtClean="0"/>
              <a:t>Patterns output:</a:t>
            </a:r>
            <a:endParaRPr lang="en-AU" dirty="0"/>
          </a:p>
          <a:p>
            <a:pPr marL="1238250" lvl="2" indent="-342900">
              <a:buFont typeface="Arial" charset="0"/>
              <a:buChar char="•"/>
            </a:pPr>
            <a:r>
              <a:rPr lang="en-AU" dirty="0" smtClean="0"/>
              <a:t>Scenario 4 presented as a pattern:</a:t>
            </a:r>
            <a:br>
              <a:rPr lang="en-AU" dirty="0" smtClean="0"/>
            </a:br>
            <a:r>
              <a:rPr lang="en-AU" dirty="0" smtClean="0">
                <a:hlinkClick r:id="rId3"/>
              </a:rPr>
              <a:t>http</a:t>
            </a:r>
            <a:r>
              <a:rPr lang="en-AU" dirty="0">
                <a:hlinkClick r:id="rId3"/>
              </a:rPr>
              <a:t>://</a:t>
            </a:r>
            <a:r>
              <a:rPr lang="en-AU" dirty="0" smtClean="0">
                <a:hlinkClick r:id="rId3"/>
              </a:rPr>
              <a:t>patterns.promsns.org/pattern/4</a:t>
            </a:r>
            <a:r>
              <a:rPr lang="en-AU" dirty="0" smtClean="0"/>
              <a:t> </a:t>
            </a:r>
          </a:p>
          <a:p>
            <a:pPr marL="1238250" lvl="2" indent="-342900">
              <a:buFont typeface="Arial" charset="0"/>
              <a:buChar char="•"/>
            </a:pPr>
            <a:endParaRPr lang="en-AU" dirty="0"/>
          </a:p>
          <a:p>
            <a:pPr marL="1238250" lvl="2" indent="-342900">
              <a:buFont typeface="Arial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7340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5925"/>
            <a:ext cx="8229600" cy="492443"/>
          </a:xfrm>
        </p:spPr>
        <p:txBody>
          <a:bodyPr/>
          <a:lstStyle/>
          <a:p>
            <a:r>
              <a:rPr lang="en-US" dirty="0" smtClean="0"/>
              <a:t>Recent thoughts on DFRA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7524" y="939984"/>
            <a:ext cx="5228952" cy="4655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81711" y="5733256"/>
            <a:ext cx="3980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en-AU" dirty="0">
                <a:hlinkClick r:id="rId3"/>
              </a:rPr>
              <a:t>http://patterns.promsns.org/pattern/4</a:t>
            </a:r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954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5925"/>
            <a:ext cx="8229600" cy="492443"/>
          </a:xfrm>
        </p:spPr>
        <p:txBody>
          <a:bodyPr/>
          <a:lstStyle/>
          <a:p>
            <a:r>
              <a:rPr lang="en-US" dirty="0" smtClean="0"/>
              <a:t>Recent thoughts </a:t>
            </a:r>
            <a:r>
              <a:rPr lang="en-US" dirty="0"/>
              <a:t>on </a:t>
            </a:r>
            <a:r>
              <a:rPr lang="en-US" dirty="0" smtClean="0"/>
              <a:t>DFRA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AU" dirty="0" smtClean="0">
                <a:solidFill>
                  <a:schemeClr val="tx1"/>
                </a:solidFill>
              </a:rPr>
              <a:t>Provenance Patterns WG</a:t>
            </a:r>
          </a:p>
          <a:p>
            <a:pPr marL="790575" lvl="1" indent="-342900">
              <a:buFont typeface="Arial" charset="0"/>
              <a:buChar char="•"/>
            </a:pPr>
            <a:r>
              <a:rPr lang="en-AU" sz="2000" dirty="0" smtClean="0">
                <a:hlinkClick r:id="rId2"/>
              </a:rPr>
              <a:t>https</a:t>
            </a:r>
            <a:r>
              <a:rPr lang="en-AU" sz="2000" dirty="0">
                <a:hlinkClick r:id="rId2"/>
              </a:rPr>
              <a:t>://</a:t>
            </a:r>
            <a:r>
              <a:rPr lang="en-AU" sz="2000" dirty="0" smtClean="0">
                <a:hlinkClick r:id="rId2"/>
              </a:rPr>
              <a:t>www.rd-alliance.org/groups/provenance-patterns-wg</a:t>
            </a:r>
            <a:endParaRPr lang="en-AU" sz="2000" dirty="0" smtClean="0"/>
          </a:p>
          <a:p>
            <a:pPr marL="790575" lvl="1" indent="-342900">
              <a:buFont typeface="Arial" charset="0"/>
              <a:buChar char="•"/>
            </a:pPr>
            <a:r>
              <a:rPr lang="en-AU" sz="2000" dirty="0"/>
              <a:t>Creating patterns for DFRA is a high priority as provenance is all about </a:t>
            </a:r>
            <a:r>
              <a:rPr lang="en-AU" sz="2000" dirty="0" smtClean="0"/>
              <a:t>trust</a:t>
            </a:r>
          </a:p>
          <a:p>
            <a:pPr marL="790575" lvl="1" indent="-342900">
              <a:buFont typeface="Arial" charset="0"/>
              <a:buChar char="•"/>
            </a:pPr>
            <a:endParaRPr lang="en-AU" dirty="0" smtClean="0"/>
          </a:p>
          <a:p>
            <a:pPr marL="790575" lvl="1" indent="-342900">
              <a:buFont typeface="Arial" charset="0"/>
              <a:buChar char="•"/>
            </a:pPr>
            <a:r>
              <a:rPr lang="en-AU" dirty="0" smtClean="0"/>
              <a:t>Patterns output:</a:t>
            </a:r>
            <a:endParaRPr lang="en-AU" dirty="0"/>
          </a:p>
          <a:p>
            <a:pPr marL="1238250" lvl="2" indent="-342900">
              <a:buFont typeface="Arial" charset="0"/>
              <a:buChar char="•"/>
            </a:pPr>
            <a:r>
              <a:rPr lang="en-AU" dirty="0" smtClean="0"/>
              <a:t>Scenario 4 presented as a pattern:</a:t>
            </a:r>
            <a:br>
              <a:rPr lang="en-AU" dirty="0" smtClean="0"/>
            </a:br>
            <a:r>
              <a:rPr lang="en-AU" dirty="0" smtClean="0">
                <a:hlinkClick r:id="rId3"/>
              </a:rPr>
              <a:t>http</a:t>
            </a:r>
            <a:r>
              <a:rPr lang="en-AU" dirty="0">
                <a:hlinkClick r:id="rId3"/>
              </a:rPr>
              <a:t>://</a:t>
            </a:r>
            <a:r>
              <a:rPr lang="en-AU" dirty="0" smtClean="0">
                <a:hlinkClick r:id="rId3"/>
              </a:rPr>
              <a:t>patterns.promsns.org/pattern/4</a:t>
            </a:r>
            <a:r>
              <a:rPr lang="en-AU" dirty="0" smtClean="0"/>
              <a:t> </a:t>
            </a:r>
          </a:p>
          <a:p>
            <a:pPr marL="1238250" lvl="2" indent="-342900">
              <a:buFont typeface="Arial" charset="0"/>
              <a:buChar char="•"/>
            </a:pPr>
            <a:endParaRPr lang="en-AU" dirty="0"/>
          </a:p>
          <a:p>
            <a:pPr marL="790575" lvl="1" indent="-342900">
              <a:buFont typeface="Arial" charset="0"/>
              <a:buChar char="•"/>
            </a:pPr>
            <a:r>
              <a:rPr lang="en-AU" i="1" dirty="0" smtClean="0"/>
              <a:t>I will be able to formulate some reuse questions as provenance Use Cases</a:t>
            </a:r>
            <a:r>
              <a:rPr lang="mr-IN" i="1" dirty="0" smtClean="0"/>
              <a:t>…</a:t>
            </a:r>
            <a:r>
              <a:rPr lang="en-AU" i="1" dirty="0" smtClean="0"/>
              <a:t> with your input!</a:t>
            </a:r>
          </a:p>
          <a:p>
            <a:pPr marL="1238250" lvl="2" indent="-342900">
              <a:buFont typeface="Arial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4946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5925"/>
            <a:ext cx="8229600" cy="492443"/>
          </a:xfrm>
        </p:spPr>
        <p:txBody>
          <a:bodyPr/>
          <a:lstStyle/>
          <a:p>
            <a:r>
              <a:rPr lang="en-US" dirty="0" smtClean="0"/>
              <a:t>Recent thoughts </a:t>
            </a:r>
            <a:r>
              <a:rPr lang="en-US" dirty="0"/>
              <a:t>on </a:t>
            </a:r>
            <a:r>
              <a:rPr lang="en-US" dirty="0" smtClean="0"/>
              <a:t>DFRA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AU" dirty="0" smtClean="0"/>
              <a:t>There are many initiatives that can assist with DFRA</a:t>
            </a:r>
          </a:p>
          <a:p>
            <a:pPr marL="790575" lvl="1" indent="-342900">
              <a:buFont typeface="Arial" charset="0"/>
              <a:buChar char="•"/>
            </a:pPr>
            <a:endParaRPr lang="en-AU" dirty="0"/>
          </a:p>
          <a:p>
            <a:pPr marL="342900" indent="-342900">
              <a:buFont typeface="Arial" charset="0"/>
              <a:buChar char="•"/>
            </a:pPr>
            <a:r>
              <a:rPr lang="en-AU" dirty="0" smtClean="0"/>
              <a:t>I will be focussing on the ‘pipeline’ to help people expose all the information that could be useful for DFRA, in standardised ways</a:t>
            </a:r>
          </a:p>
          <a:p>
            <a:pPr marL="342900" indent="-342900">
              <a:buFont typeface="Arial" charset="0"/>
              <a:buChar char="•"/>
            </a:pPr>
            <a:endParaRPr lang="en-AU" dirty="0"/>
          </a:p>
          <a:p>
            <a:pPr marL="342900" indent="-342900">
              <a:buFont typeface="Arial" charset="0"/>
              <a:buChar char="•"/>
            </a:pPr>
            <a:r>
              <a:rPr lang="en-AU" dirty="0" smtClean="0"/>
              <a:t>I am seeking input from provenance users </a:t>
            </a:r>
            <a:r>
              <a:rPr lang="mr-IN" dirty="0" smtClean="0"/>
              <a:t>–</a:t>
            </a:r>
            <a:r>
              <a:rPr lang="en-AU" dirty="0" smtClean="0"/>
              <a:t> you </a:t>
            </a:r>
            <a:r>
              <a:rPr lang="mr-IN" dirty="0" smtClean="0"/>
              <a:t>–</a:t>
            </a:r>
            <a:r>
              <a:rPr lang="en-AU" dirty="0" smtClean="0"/>
              <a:t> in order to provide the best Patterns for you and others</a:t>
            </a:r>
          </a:p>
          <a:p>
            <a:pPr marL="790575" lvl="1" indent="-342900">
              <a:buFont typeface="Arial" charset="0"/>
              <a:buChar char="•"/>
            </a:pPr>
            <a:endParaRPr lang="en-AU" dirty="0" smtClean="0"/>
          </a:p>
          <a:p>
            <a:pPr marL="342900" indent="-342900">
              <a:buFont typeface="Arial" charset="0"/>
              <a:buChar char="•"/>
            </a:pPr>
            <a:endParaRPr lang="en-AU" dirty="0" smtClean="0"/>
          </a:p>
          <a:p>
            <a:pPr marL="790575" lvl="1" indent="-342900">
              <a:buFont typeface="Arial" charset="0"/>
              <a:buChar char="•"/>
            </a:pPr>
            <a:endParaRPr lang="en-AU" dirty="0" smtClean="0"/>
          </a:p>
          <a:p>
            <a:pPr marL="790575" lvl="1" indent="-342900">
              <a:buFont typeface="Arial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3794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5925"/>
            <a:ext cx="8229600" cy="492443"/>
          </a:xfrm>
        </p:spPr>
        <p:txBody>
          <a:bodyPr/>
          <a:lstStyle/>
          <a:p>
            <a:r>
              <a:rPr lang="en-US" dirty="0" smtClean="0"/>
              <a:t>Recent thoughts </a:t>
            </a:r>
            <a:r>
              <a:rPr lang="en-US" dirty="0"/>
              <a:t>on </a:t>
            </a:r>
            <a:r>
              <a:rPr lang="en-US" dirty="0" smtClean="0"/>
              <a:t>DFRA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charset="0"/>
              <a:buChar char="•"/>
            </a:pPr>
            <a:r>
              <a:rPr lang="en-AU" dirty="0" smtClean="0"/>
              <a:t>There are many initiatives that can assist with DFRA</a:t>
            </a:r>
          </a:p>
          <a:p>
            <a:pPr marL="790575" lvl="1" indent="-342900">
              <a:buFont typeface="Arial" charset="0"/>
              <a:buChar char="•"/>
            </a:pPr>
            <a:endParaRPr lang="en-AU" dirty="0"/>
          </a:p>
          <a:p>
            <a:pPr marL="342900" indent="-342900">
              <a:buFont typeface="Arial" charset="0"/>
              <a:buChar char="•"/>
            </a:pPr>
            <a:r>
              <a:rPr lang="en-AU" dirty="0" smtClean="0"/>
              <a:t>I will be focussing on the ‘pipeline’ to help people expose all the information that could be useful for DFRA, in standardised ways</a:t>
            </a:r>
          </a:p>
          <a:p>
            <a:pPr marL="342900" indent="-342900">
              <a:buFont typeface="Arial" charset="0"/>
              <a:buChar char="•"/>
            </a:pPr>
            <a:endParaRPr lang="en-AU" dirty="0"/>
          </a:p>
          <a:p>
            <a:pPr marL="342900" indent="-342900">
              <a:buFont typeface="Arial" charset="0"/>
              <a:buChar char="•"/>
            </a:pPr>
            <a:r>
              <a:rPr lang="en-AU" dirty="0" smtClean="0"/>
              <a:t>I am seeking input from provenance users </a:t>
            </a:r>
            <a:r>
              <a:rPr lang="mr-IN" dirty="0" smtClean="0"/>
              <a:t>–</a:t>
            </a:r>
            <a:r>
              <a:rPr lang="en-AU" dirty="0" smtClean="0"/>
              <a:t> you </a:t>
            </a:r>
            <a:r>
              <a:rPr lang="mr-IN" dirty="0" smtClean="0"/>
              <a:t>–</a:t>
            </a:r>
            <a:r>
              <a:rPr lang="en-AU" dirty="0" smtClean="0"/>
              <a:t> in order to provide the best Patterns for you and others</a:t>
            </a:r>
          </a:p>
          <a:p>
            <a:pPr marL="790575" lvl="1" indent="-342900">
              <a:buFont typeface="Arial" charset="0"/>
              <a:buChar char="•"/>
            </a:pPr>
            <a:r>
              <a:rPr lang="en-AU" dirty="0" smtClean="0">
                <a:solidFill>
                  <a:srgbClr val="C00000"/>
                </a:solidFill>
              </a:rPr>
              <a:t>Please contribute to the PP WG via UC submission</a:t>
            </a:r>
          </a:p>
          <a:p>
            <a:pPr marL="790575" lvl="1" indent="-342900">
              <a:buFont typeface="Arial" charset="0"/>
              <a:buChar char="•"/>
            </a:pPr>
            <a:endParaRPr lang="en-AU" dirty="0" smtClean="0"/>
          </a:p>
          <a:p>
            <a:pPr marL="342900" indent="-342900">
              <a:buFont typeface="Arial" charset="0"/>
              <a:buChar char="•"/>
            </a:pPr>
            <a:endParaRPr lang="en-AU" dirty="0" smtClean="0"/>
          </a:p>
          <a:p>
            <a:pPr marL="790575" lvl="1" indent="-342900">
              <a:buFont typeface="Arial" charset="0"/>
              <a:buChar char="•"/>
            </a:pPr>
            <a:endParaRPr lang="en-AU" dirty="0" smtClean="0"/>
          </a:p>
          <a:p>
            <a:pPr marL="790575" lvl="1" indent="-342900">
              <a:buFont typeface="Arial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742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363" y="1860550"/>
            <a:ext cx="8229600" cy="461665"/>
          </a:xfrm>
        </p:spPr>
        <p:txBody>
          <a:bodyPr/>
          <a:lstStyle/>
          <a:p>
            <a:r>
              <a:rPr lang="en-US" sz="2400" dirty="0"/>
              <a:t>Data Reuse Fitness Assessment Using Provenance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363" y="2636912"/>
            <a:ext cx="8229600" cy="3616375"/>
          </a:xfrm>
        </p:spPr>
        <p:txBody>
          <a:bodyPr/>
          <a:lstStyle/>
          <a:p>
            <a:r>
              <a:rPr lang="en-US" dirty="0" smtClean="0"/>
              <a:t>	Nicholas Car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i="1" dirty="0" smtClean="0"/>
              <a:t>Data Architect</a:t>
            </a:r>
            <a:br>
              <a:rPr lang="en-US" i="1" dirty="0" smtClean="0"/>
            </a:br>
            <a:r>
              <a:rPr lang="en-US" i="1" dirty="0" smtClean="0"/>
              <a:t>	</a:t>
            </a:r>
            <a:r>
              <a:rPr lang="en-US" dirty="0" smtClean="0"/>
              <a:t>Geoscience Australia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</a:t>
            </a:r>
            <a:r>
              <a:rPr lang="en-US" dirty="0" smtClean="0">
                <a:hlinkClick r:id="rId2"/>
              </a:rPr>
              <a:t>nicholas.car@ga.gov.au</a:t>
            </a:r>
            <a:endParaRPr lang="en-US" dirty="0" smtClean="0"/>
          </a:p>
          <a:p>
            <a:endParaRPr lang="en-US" dirty="0" smtClean="0"/>
          </a:p>
          <a:p>
            <a:r>
              <a:rPr lang="en-US" sz="1800" dirty="0" smtClean="0"/>
              <a:t>	</a:t>
            </a:r>
            <a:r>
              <a:rPr lang="en-US" sz="1800" dirty="0" err="1" smtClean="0"/>
              <a:t>Prov</a:t>
            </a:r>
            <a:r>
              <a:rPr lang="en-US" sz="1800" dirty="0" smtClean="0"/>
              <a:t> </a:t>
            </a:r>
            <a:r>
              <a:rPr lang="en-US" sz="1800" dirty="0"/>
              <a:t>Patterns WG: </a:t>
            </a:r>
            <a:endParaRPr lang="en-US" sz="1800" dirty="0" smtClean="0"/>
          </a:p>
          <a:p>
            <a:r>
              <a:rPr lang="en-US" sz="1800" dirty="0"/>
              <a:t>	</a:t>
            </a:r>
            <a:r>
              <a:rPr lang="en-US" sz="1800" dirty="0" smtClean="0"/>
              <a:t>	</a:t>
            </a:r>
            <a:r>
              <a:rPr lang="en-US" sz="1800" dirty="0" smtClean="0">
                <a:hlinkClick r:id="rId3"/>
              </a:rPr>
              <a:t>https</a:t>
            </a:r>
            <a:r>
              <a:rPr lang="en-US" sz="1800" dirty="0">
                <a:hlinkClick r:id="rId3"/>
              </a:rPr>
              <a:t>://</a:t>
            </a:r>
            <a:r>
              <a:rPr lang="en-US" sz="1800" dirty="0" smtClean="0">
                <a:hlinkClick r:id="rId3"/>
              </a:rPr>
              <a:t>www.rd-alliance.org/groups/provenance-patterns-wg</a:t>
            </a:r>
            <a:endParaRPr lang="en-US" sz="1800" dirty="0" smtClean="0"/>
          </a:p>
          <a:p>
            <a:r>
              <a:rPr lang="en-US" sz="1800" dirty="0" smtClean="0"/>
              <a:t>	</a:t>
            </a:r>
            <a:r>
              <a:rPr lang="en-US" sz="1800" dirty="0" err="1" smtClean="0"/>
              <a:t>Prov</a:t>
            </a:r>
            <a:r>
              <a:rPr lang="en-US" sz="1800" dirty="0" smtClean="0"/>
              <a:t> Patterns DB:</a:t>
            </a:r>
          </a:p>
          <a:p>
            <a:r>
              <a:rPr lang="en-US" sz="1800" dirty="0"/>
              <a:t>	</a:t>
            </a:r>
            <a:r>
              <a:rPr lang="en-US" sz="1800" dirty="0" smtClean="0"/>
              <a:t>	</a:t>
            </a:r>
            <a:r>
              <a:rPr lang="en-US" sz="1800" dirty="0"/>
              <a:t> </a:t>
            </a:r>
            <a:r>
              <a:rPr lang="en-US" sz="1800" dirty="0">
                <a:hlinkClick r:id="rId4"/>
              </a:rPr>
              <a:t>http://patterns.promsns.org</a:t>
            </a:r>
            <a:r>
              <a:rPr lang="en-US" sz="1800" dirty="0" smtClean="0">
                <a:hlinkClick r:id="rId4"/>
              </a:rPr>
              <a:t>/</a:t>
            </a:r>
            <a:r>
              <a:rPr lang="en-US" sz="1800" dirty="0" smtClean="0"/>
              <a:t> </a:t>
            </a:r>
            <a:endParaRPr lang="de-DE" sz="2000" dirty="0"/>
          </a:p>
        </p:txBody>
      </p:sp>
      <p:sp>
        <p:nvSpPr>
          <p:cNvPr id="10" name="Freeform 9"/>
          <p:cNvSpPr/>
          <p:nvPr/>
        </p:nvSpPr>
        <p:spPr bwMode="auto">
          <a:xfrm>
            <a:off x="323528" y="2780928"/>
            <a:ext cx="929759" cy="1008112"/>
          </a:xfrm>
          <a:custGeom>
            <a:avLst/>
            <a:gdLst>
              <a:gd name="connsiteX0" fmla="*/ 324036 w 648072"/>
              <a:gd name="connsiteY0" fmla="*/ 0 h 715506"/>
              <a:gd name="connsiteX1" fmla="*/ 648072 w 648072"/>
              <a:gd name="connsiteY1" fmla="*/ 288032 h 715506"/>
              <a:gd name="connsiteX2" fmla="*/ 648072 w 648072"/>
              <a:gd name="connsiteY2" fmla="*/ 427474 h 715506"/>
              <a:gd name="connsiteX3" fmla="*/ 648072 w 648072"/>
              <a:gd name="connsiteY3" fmla="*/ 576064 h 715506"/>
              <a:gd name="connsiteX4" fmla="*/ 648072 w 648072"/>
              <a:gd name="connsiteY4" fmla="*/ 715506 h 715506"/>
              <a:gd name="connsiteX5" fmla="*/ 0 w 648072"/>
              <a:gd name="connsiteY5" fmla="*/ 715506 h 715506"/>
              <a:gd name="connsiteX6" fmla="*/ 0 w 648072"/>
              <a:gd name="connsiteY6" fmla="*/ 576064 h 715506"/>
              <a:gd name="connsiteX7" fmla="*/ 0 w 648072"/>
              <a:gd name="connsiteY7" fmla="*/ 427474 h 715506"/>
              <a:gd name="connsiteX8" fmla="*/ 0 w 648072"/>
              <a:gd name="connsiteY8" fmla="*/ 288032 h 715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8072" h="715506">
                <a:moveTo>
                  <a:pt x="324036" y="0"/>
                </a:moveTo>
                <a:lnTo>
                  <a:pt x="648072" y="288032"/>
                </a:lnTo>
                <a:lnTo>
                  <a:pt x="648072" y="427474"/>
                </a:lnTo>
                <a:lnTo>
                  <a:pt x="648072" y="576064"/>
                </a:lnTo>
                <a:lnTo>
                  <a:pt x="648072" y="715506"/>
                </a:lnTo>
                <a:lnTo>
                  <a:pt x="0" y="715506"/>
                </a:lnTo>
                <a:lnTo>
                  <a:pt x="0" y="576064"/>
                </a:lnTo>
                <a:lnTo>
                  <a:pt x="0" y="427474"/>
                </a:lnTo>
                <a:lnTo>
                  <a:pt x="0" y="288032"/>
                </a:lnTo>
                <a:close/>
              </a:path>
            </a:pathLst>
          </a:custGeom>
          <a:solidFill>
            <a:srgbClr val="FFD26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90000" tIns="46800" rIns="90000" bIns="468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302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/>
              <a:t>“Data Reuse Fitness Assessment Using Provenance”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>
                <a:hlinkClick r:id="rId2"/>
              </a:rPr>
              <a:t>http://www.scidatacon.org/2016/sessions/53/paper/47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38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/>
              <a:t>“Data Reuse Fitness Assessment Using Provenance”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>
                <a:hlinkClick r:id="rId2"/>
              </a:rPr>
              <a:t>http://www.scidatacon.org/2016/sessions/53/paper/47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b="1" dirty="0" smtClean="0"/>
              <a:t>Premise: 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Assessing </a:t>
            </a:r>
            <a:r>
              <a:rPr lang="en-US" dirty="0"/>
              <a:t>the fitness of data for reuse may require knowledge of how </a:t>
            </a:r>
            <a:r>
              <a:rPr lang="en-US" dirty="0" smtClean="0"/>
              <a:t>that </a:t>
            </a:r>
            <a:r>
              <a:rPr lang="en-US" dirty="0"/>
              <a:t>data was </a:t>
            </a:r>
            <a:r>
              <a:rPr lang="en-US" dirty="0" smtClean="0"/>
              <a:t>produced - provenance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0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/>
              <a:t>“Data Reuse Fitness Assessment Using Provenance”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>
                <a:hlinkClick r:id="rId2"/>
              </a:rPr>
              <a:t>http://www.scidatacon.org/2016/sessions/53/paper/47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b="1" dirty="0" smtClean="0"/>
              <a:t>Premise: 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Assessing </a:t>
            </a:r>
            <a:r>
              <a:rPr lang="en-US" dirty="0"/>
              <a:t>the fitness of data for reuse may require knowledge of how </a:t>
            </a:r>
            <a:r>
              <a:rPr lang="en-US" dirty="0" smtClean="0"/>
              <a:t>that </a:t>
            </a:r>
            <a:r>
              <a:rPr lang="en-US" dirty="0"/>
              <a:t>data was </a:t>
            </a:r>
            <a:r>
              <a:rPr lang="en-US" dirty="0" smtClean="0"/>
              <a:t>produced - provenance</a:t>
            </a:r>
          </a:p>
          <a:p>
            <a:r>
              <a:rPr lang="en-US" b="1" dirty="0" smtClean="0"/>
              <a:t>Posited solution: 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Use </a:t>
            </a:r>
            <a:r>
              <a:rPr lang="en-US" dirty="0"/>
              <a:t>a standard for provenance (PROV) </a:t>
            </a:r>
            <a:r>
              <a:rPr lang="en-US" dirty="0" smtClean="0"/>
              <a:t>to enable automated </a:t>
            </a:r>
            <a:r>
              <a:rPr lang="en-US" dirty="0"/>
              <a:t>assessments of data </a:t>
            </a:r>
            <a:r>
              <a:rPr lang="en-US" dirty="0" smtClean="0"/>
              <a:t>fitness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24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/>
              <a:t>“Data Reuse Fitness Assessment Using Provenance”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>
                <a:hlinkClick r:id="rId2"/>
              </a:rPr>
              <a:t>http://www.scidatacon.org/2016/sessions/53/paper/47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b="1" dirty="0" smtClean="0"/>
              <a:t>Premise: 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Assessing </a:t>
            </a:r>
            <a:r>
              <a:rPr lang="en-US" dirty="0"/>
              <a:t>the fitness of data for reuse may require knowledge of how </a:t>
            </a:r>
            <a:r>
              <a:rPr lang="en-US" dirty="0" smtClean="0"/>
              <a:t>that </a:t>
            </a:r>
            <a:r>
              <a:rPr lang="en-US" dirty="0"/>
              <a:t>data was </a:t>
            </a:r>
            <a:r>
              <a:rPr lang="en-US" dirty="0" smtClean="0"/>
              <a:t>produced - provenance</a:t>
            </a:r>
          </a:p>
          <a:p>
            <a:r>
              <a:rPr lang="en-US" b="1" dirty="0" smtClean="0"/>
              <a:t>Posited solution: </a:t>
            </a:r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Use </a:t>
            </a:r>
            <a:r>
              <a:rPr lang="en-US" dirty="0"/>
              <a:t>a standard for provenance (PROV) </a:t>
            </a:r>
            <a:r>
              <a:rPr lang="en-US" dirty="0" smtClean="0"/>
              <a:t>to enable automated </a:t>
            </a:r>
            <a:r>
              <a:rPr lang="en-US" dirty="0"/>
              <a:t>assessments of data </a:t>
            </a:r>
            <a:r>
              <a:rPr lang="en-US" dirty="0" smtClean="0"/>
              <a:t>fitness</a:t>
            </a:r>
          </a:p>
          <a:p>
            <a:r>
              <a:rPr lang="en-US" b="1" dirty="0" smtClean="0"/>
              <a:t>Assessment scenarios: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Properties of ancestor </a:t>
            </a:r>
            <a:r>
              <a:rPr lang="en-US" dirty="0" smtClean="0"/>
              <a:t>data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Properties of agents involved in data </a:t>
            </a:r>
            <a:r>
              <a:rPr lang="en-US" dirty="0" smtClean="0"/>
              <a:t>production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The methods used in data production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13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SciDataCon2016 </a:t>
            </a:r>
            <a:r>
              <a:rPr lang="mr-IN" dirty="0" smtClean="0"/>
              <a:t>–</a:t>
            </a:r>
            <a:r>
              <a:rPr lang="en-US" dirty="0" smtClean="0"/>
              <a:t> My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/>
              <a:t>“Data Reuse Fitness Assessment Using Provenance”</a:t>
            </a:r>
            <a:br>
              <a:rPr lang="en-US" dirty="0"/>
            </a:br>
            <a:r>
              <a:rPr lang="en-US" dirty="0"/>
              <a:t> </a:t>
            </a:r>
            <a:r>
              <a:rPr lang="en-US" dirty="0">
                <a:hlinkClick r:id="rId2"/>
              </a:rPr>
              <a:t>http://www.scidatacon.org/2016/sessions/53/paper/47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b="1" dirty="0" smtClean="0"/>
              <a:t>Scenarios using ‘forward provenance’: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Data esteem measured by reported reuse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Properties of derived data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Properties of agents involved in derived data production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dirty="0"/>
              <a:t>The methods used in derived data </a:t>
            </a:r>
            <a:r>
              <a:rPr lang="en-US" dirty="0" smtClean="0"/>
              <a:t>production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b="1" dirty="0" smtClean="0"/>
              <a:t>Mechanics: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Demo code at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promsns.org/repo/prov-data-fitness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32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 White 4x3">
  <a:themeElements>
    <a:clrScheme name="GA Conclusion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A Conclusion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Conclusion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Conclusion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Conclusion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GA Template" id="{D7863A20-B6D7-4345-ACAE-04CB98B26D32}" vid="{95E59016-F295-D64D-BD59-BDCB08775B62}"/>
    </a:ext>
  </a:extLst>
</a:theme>
</file>

<file path=ppt/theme/theme2.xml><?xml version="1.0" encoding="utf-8"?>
<a:theme xmlns:a="http://schemas.openxmlformats.org/drawingml/2006/main" name="GA Blue Pages">
  <a:themeElements>
    <a:clrScheme name="GA Blue Pages 13">
      <a:dk1>
        <a:srgbClr val="4D4D4F"/>
      </a:dk1>
      <a:lt1>
        <a:srgbClr val="FFFFFF"/>
      </a:lt1>
      <a:dk2>
        <a:srgbClr val="267485"/>
      </a:dk2>
      <a:lt2>
        <a:srgbClr val="808080"/>
      </a:lt2>
      <a:accent1>
        <a:srgbClr val="A0D7E4"/>
      </a:accent1>
      <a:accent2>
        <a:srgbClr val="333399"/>
      </a:accent2>
      <a:accent3>
        <a:srgbClr val="FFFFFF"/>
      </a:accent3>
      <a:accent4>
        <a:srgbClr val="404042"/>
      </a:accent4>
      <a:accent5>
        <a:srgbClr val="CDE8EF"/>
      </a:accent5>
      <a:accent6>
        <a:srgbClr val="2D2D8A"/>
      </a:accent6>
      <a:hlink>
        <a:srgbClr val="0000FF"/>
      </a:hlink>
      <a:folHlink>
        <a:srgbClr val="99CC00"/>
      </a:folHlink>
    </a:clrScheme>
    <a:fontScheme name="GA Blue Pag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Blue Pag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Blue Pag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Blue Pages 13">
        <a:dk1>
          <a:srgbClr val="4D4D4F"/>
        </a:dk1>
        <a:lt1>
          <a:srgbClr val="FFFFFF"/>
        </a:lt1>
        <a:dk2>
          <a:srgbClr val="267485"/>
        </a:dk2>
        <a:lt2>
          <a:srgbClr val="808080"/>
        </a:lt2>
        <a:accent1>
          <a:srgbClr val="A0D7E4"/>
        </a:accent1>
        <a:accent2>
          <a:srgbClr val="333399"/>
        </a:accent2>
        <a:accent3>
          <a:srgbClr val="FFFFFF"/>
        </a:accent3>
        <a:accent4>
          <a:srgbClr val="404042"/>
        </a:accent4>
        <a:accent5>
          <a:srgbClr val="CDE8EF"/>
        </a:accent5>
        <a:accent6>
          <a:srgbClr val="2D2D8A"/>
        </a:accent6>
        <a:hlink>
          <a:srgbClr val="0000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GA Template" id="{D7863A20-B6D7-4345-ACAE-04CB98B26D32}" vid="{70BFAA7A-B77B-BC43-B20F-E3C9043EC075}"/>
    </a:ext>
  </a:extLst>
</a:theme>
</file>

<file path=ppt/theme/theme3.xml><?xml version="1.0" encoding="utf-8"?>
<a:theme xmlns:a="http://schemas.openxmlformats.org/drawingml/2006/main" name="GA Internal Title Slide">
  <a:themeElements>
    <a:clrScheme name="GA Internal Title Slid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A Internal Title 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A Internal 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 Internal Title Slid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 Internal Title Slid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GA Template" id="{D7863A20-B6D7-4345-ACAE-04CB98B26D32}" vid="{E658269C-28FA-6E4E-A932-1D5596CD74C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 Template</Template>
  <TotalTime>762</TotalTime>
  <Words>2080</Words>
  <Application>Microsoft Office PowerPoint</Application>
  <PresentationFormat>On-screen Show (4:3)</PresentationFormat>
  <Paragraphs>406</Paragraphs>
  <Slides>49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49</vt:i4>
      </vt:variant>
    </vt:vector>
  </HeadingPairs>
  <TitlesOfParts>
    <vt:vector size="52" baseType="lpstr">
      <vt:lpstr>GA White 4x3</vt:lpstr>
      <vt:lpstr>GA Blue Pages</vt:lpstr>
      <vt:lpstr>GA Internal Title Slide</vt:lpstr>
      <vt:lpstr>Data Reuse Fitness Assessment Using Provenance</vt:lpstr>
      <vt:lpstr>Outline</vt:lpstr>
      <vt:lpstr>Outline</vt:lpstr>
      <vt:lpstr>Outline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My Paper</vt:lpstr>
      <vt:lpstr>SciDataCon2016 – the reason for my paper</vt:lpstr>
      <vt:lpstr>SciDataCon2016 – the reason for my paper</vt:lpstr>
      <vt:lpstr>SciDataCon2016 – the reason for my paper</vt:lpstr>
      <vt:lpstr>SciDataCon2016 – the reason for my paper</vt:lpstr>
      <vt:lpstr>SciDataCon2016 – the reason for my paper</vt:lpstr>
      <vt:lpstr>SciDataCon2016 – the reason for my paper</vt:lpstr>
      <vt:lpstr>SciDataCon2016 – the reason for my paper</vt:lpstr>
      <vt:lpstr>SciDataCon2016 – the reason for my paper</vt:lpstr>
      <vt:lpstr>SciDataCon2016 – the reason for my paper</vt:lpstr>
      <vt:lpstr>SciDataCon2016 – the reason for my paper</vt:lpstr>
      <vt:lpstr>SciDataCon2016 – the reason for my paper</vt:lpstr>
      <vt:lpstr>SciDataCon2016 – the reason for my paper</vt:lpstr>
      <vt:lpstr>Recent thoughts on DFRA</vt:lpstr>
      <vt:lpstr>Recent thoughts on DFRA</vt:lpstr>
      <vt:lpstr>Recent thoughts on DFRA</vt:lpstr>
      <vt:lpstr>Recent thoughts on DFRA</vt:lpstr>
      <vt:lpstr>Recent thoughts on DFRA</vt:lpstr>
      <vt:lpstr>Recent thoughts on DFRA</vt:lpstr>
      <vt:lpstr>Recent thoughts on DFRA</vt:lpstr>
      <vt:lpstr>Recent thoughts on DFRA</vt:lpstr>
      <vt:lpstr>Recent thoughts on DFRA</vt:lpstr>
      <vt:lpstr>Recent thoughts on DFRA</vt:lpstr>
      <vt:lpstr>Recent thoughts on DFRA</vt:lpstr>
      <vt:lpstr>Data Reuse Fitness Assessment Using Provenance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Reuse Fitness Assessment Using Provenance</dc:title>
  <dc:creator>Nicholas Car</dc:creator>
  <cp:lastModifiedBy>Hampapuram Ramapriyan</cp:lastModifiedBy>
  <cp:revision>31</cp:revision>
  <dcterms:created xsi:type="dcterms:W3CDTF">2017-06-12T04:56:20Z</dcterms:created>
  <dcterms:modified xsi:type="dcterms:W3CDTF">2017-06-13T19:00:31Z</dcterms:modified>
</cp:coreProperties>
</file>